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
  </p:notesMasterIdLst>
  <p:sldIdLst>
    <p:sldId id="256" r:id="rId3"/>
    <p:sldId id="260" r:id="rId4"/>
    <p:sldId id="261" r:id="rId5"/>
    <p:sldId id="262" r:id="rId6"/>
    <p:sldId id="264" r:id="rId7"/>
    <p:sldId id="265"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0" d="100"/>
          <a:sy n="70" d="100"/>
        </p:scale>
        <p:origin x="1166"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Product%20Decode\Bereal.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IN" b="1">
                <a:solidFill>
                  <a:schemeClr val="tx1"/>
                </a:solidFill>
              </a:rPr>
              <a:t>BeReal</a:t>
            </a:r>
            <a:r>
              <a:rPr lang="en-IN" b="1" baseline="0">
                <a:solidFill>
                  <a:schemeClr val="tx1"/>
                </a:solidFill>
              </a:rPr>
              <a:t> worldwide downloads on App Store and Google Play</a:t>
            </a:r>
            <a:endParaRPr lang="en-IN" b="1">
              <a:solidFill>
                <a:schemeClr val="tx1"/>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lumMod val="95000"/>
                <a:lumOff val="5000"/>
              </a:schemeClr>
            </a:solidFill>
            <a:ln>
              <a:noFill/>
            </a:ln>
            <a:effectLst/>
          </c:spPr>
          <c:invertIfNegative val="0"/>
          <c:dLbls>
            <c:dLbl>
              <c:idx val="0"/>
              <c:tx>
                <c:rich>
                  <a:bodyPr/>
                  <a:lstStyle/>
                  <a:p>
                    <a:r>
                      <a:rPr lang="en-US"/>
                      <a:t>756k</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1B5-4432-83F6-7748832B7C77}"/>
                </c:ext>
              </c:extLst>
            </c:dLbl>
            <c:dLbl>
              <c:idx val="1"/>
              <c:tx>
                <c:rich>
                  <a:bodyPr/>
                  <a:lstStyle/>
                  <a:p>
                    <a:r>
                      <a:rPr lang="en-US"/>
                      <a:t>1.1M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1B5-4432-83F6-7748832B7C77}"/>
                </c:ext>
              </c:extLst>
            </c:dLbl>
            <c:dLbl>
              <c:idx val="2"/>
              <c:tx>
                <c:rich>
                  <a:bodyPr/>
                  <a:lstStyle/>
                  <a:p>
                    <a:r>
                      <a:rPr lang="en-US"/>
                      <a:t>1.4M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1B5-4432-83F6-7748832B7C77}"/>
                </c:ext>
              </c:extLst>
            </c:dLbl>
            <c:dLbl>
              <c:idx val="3"/>
              <c:tx>
                <c:rich>
                  <a:bodyPr/>
                  <a:lstStyle/>
                  <a:p>
                    <a:r>
                      <a:rPr lang="en-US"/>
                      <a:t>3.5M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1B5-4432-83F6-7748832B7C77}"/>
                </c:ext>
              </c:extLst>
            </c:dLbl>
            <c:dLbl>
              <c:idx val="4"/>
              <c:tx>
                <c:rich>
                  <a:bodyPr/>
                  <a:lstStyle/>
                  <a:p>
                    <a:r>
                      <a:rPr lang="en-US"/>
                      <a:t>3.5M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1B5-4432-83F6-7748832B7C77}"/>
                </c:ext>
              </c:extLst>
            </c:dLbl>
            <c:dLbl>
              <c:idx val="5"/>
              <c:tx>
                <c:rich>
                  <a:bodyPr/>
                  <a:lstStyle/>
                  <a:p>
                    <a:r>
                      <a:rPr lang="en-US"/>
                      <a:t>4.2M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1B5-4432-83F6-7748832B7C77}"/>
                </c:ext>
              </c:extLst>
            </c:dLbl>
            <c:dLbl>
              <c:idx val="6"/>
              <c:tx>
                <c:rich>
                  <a:bodyPr/>
                  <a:lstStyle/>
                  <a:p>
                    <a:r>
                      <a:rPr lang="en-US"/>
                      <a:t>7.7M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1B5-4432-83F6-7748832B7C77}"/>
                </c:ext>
              </c:extLst>
            </c:dLbl>
            <c:dLbl>
              <c:idx val="7"/>
              <c:tx>
                <c:rich>
                  <a:bodyPr/>
                  <a:lstStyle/>
                  <a:p>
                    <a:r>
                      <a:rPr lang="en-US"/>
                      <a:t>12.3M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1B5-4432-83F6-7748832B7C77}"/>
                </c:ext>
              </c:extLst>
            </c:dLbl>
            <c:dLbl>
              <c:idx val="8"/>
              <c:tx>
                <c:rich>
                  <a:bodyPr/>
                  <a:lstStyle/>
                  <a:p>
                    <a:r>
                      <a:rPr lang="en-US"/>
                      <a:t>14.7M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1B5-4432-83F6-7748832B7C7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Sheet2!$A$3:$A$11</c:f>
              <c:numCache>
                <c:formatCode>mmm\-yy</c:formatCode>
                <c:ptCount val="9"/>
                <c:pt idx="0">
                  <c:v>44562</c:v>
                </c:pt>
                <c:pt idx="1">
                  <c:v>44593</c:v>
                </c:pt>
                <c:pt idx="2">
                  <c:v>44621</c:v>
                </c:pt>
                <c:pt idx="3">
                  <c:v>44652</c:v>
                </c:pt>
                <c:pt idx="4">
                  <c:v>44682</c:v>
                </c:pt>
                <c:pt idx="5">
                  <c:v>44713</c:v>
                </c:pt>
                <c:pt idx="6">
                  <c:v>44743</c:v>
                </c:pt>
                <c:pt idx="7">
                  <c:v>44774</c:v>
                </c:pt>
                <c:pt idx="8">
                  <c:v>44805</c:v>
                </c:pt>
              </c:numCache>
            </c:numRef>
          </c:cat>
          <c:val>
            <c:numRef>
              <c:f>Sheet2!$B$3:$B$11</c:f>
              <c:numCache>
                <c:formatCode>0</c:formatCode>
                <c:ptCount val="9"/>
                <c:pt idx="0">
                  <c:v>756000</c:v>
                </c:pt>
                <c:pt idx="1">
                  <c:v>1100000</c:v>
                </c:pt>
                <c:pt idx="2">
                  <c:v>1400000</c:v>
                </c:pt>
                <c:pt idx="3">
                  <c:v>3500000</c:v>
                </c:pt>
                <c:pt idx="4">
                  <c:v>3500000</c:v>
                </c:pt>
                <c:pt idx="5">
                  <c:v>4200000</c:v>
                </c:pt>
                <c:pt idx="6">
                  <c:v>7700000</c:v>
                </c:pt>
                <c:pt idx="7">
                  <c:v>12300000</c:v>
                </c:pt>
                <c:pt idx="8">
                  <c:v>14700000</c:v>
                </c:pt>
              </c:numCache>
            </c:numRef>
          </c:val>
          <c:extLst>
            <c:ext xmlns:c16="http://schemas.microsoft.com/office/drawing/2014/chart" uri="{C3380CC4-5D6E-409C-BE32-E72D297353CC}">
              <c16:uniqueId val="{00000009-91B5-4432-83F6-7748832B7C77}"/>
            </c:ext>
          </c:extLst>
        </c:ser>
        <c:dLbls>
          <c:showLegendKey val="0"/>
          <c:showVal val="1"/>
          <c:showCatName val="0"/>
          <c:showSerName val="0"/>
          <c:showPercent val="0"/>
          <c:showBubbleSize val="0"/>
        </c:dLbls>
        <c:gapWidth val="150"/>
        <c:axId val="1684628703"/>
        <c:axId val="1684626623"/>
      </c:barChart>
      <c:dateAx>
        <c:axId val="1684628703"/>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4626623"/>
        <c:crosses val="autoZero"/>
        <c:auto val="1"/>
        <c:lblOffset val="100"/>
        <c:baseTimeUnit val="months"/>
      </c:dateAx>
      <c:valAx>
        <c:axId val="1684626623"/>
        <c:scaling>
          <c:orientation val="minMax"/>
        </c:scaling>
        <c:delete val="1"/>
        <c:axPos val="l"/>
        <c:numFmt formatCode="0" sourceLinked="1"/>
        <c:majorTickMark val="none"/>
        <c:minorTickMark val="none"/>
        <c:tickLblPos val="nextTo"/>
        <c:crossAx val="1684628703"/>
        <c:crosses val="autoZero"/>
        <c:crossBetween val="between"/>
      </c:valAx>
      <c:spPr>
        <a:noFill/>
        <a:ln>
          <a:noFill/>
        </a:ln>
        <a:effectLst/>
      </c:spPr>
    </c:plotArea>
    <c:plotVisOnly val="1"/>
    <c:dispBlanksAs val="zero"/>
    <c:showDLblsOverMax val="0"/>
  </c:chart>
  <c:spPr>
    <a:noFill/>
    <a:ln>
      <a:solidFill>
        <a:schemeClr val="bg1">
          <a:lumMod val="50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7C56F-A659-40DC-992E-46322D92E2BF}" type="datetimeFigureOut">
              <a:rPr lang="en-IN" smtClean="0"/>
              <a:t>09-12-2022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73BD95-8B92-48EE-9A27-6760F52E47CD}" type="slidenum">
              <a:rPr lang="en-IN" smtClean="0"/>
              <a:t>‹#›</a:t>
            </a:fld>
            <a:endParaRPr lang="en-IN"/>
          </a:p>
        </p:txBody>
      </p:sp>
    </p:spTree>
    <p:extLst>
      <p:ext uri="{BB962C8B-B14F-4D97-AF65-F5344CB8AC3E}">
        <p14:creationId xmlns:p14="http://schemas.microsoft.com/office/powerpoint/2010/main" val="181614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81;p1:notes">
            <a:extLst>
              <a:ext uri="{FF2B5EF4-FFF2-40B4-BE49-F238E27FC236}">
                <a16:creationId xmlns:a16="http://schemas.microsoft.com/office/drawing/2014/main" id="{DAB7529C-CB61-F776-FFBF-8C80EAF3AA3E}"/>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pPr>
            <a:endParaRPr lang="en-US" altLang="en-US" dirty="0"/>
          </a:p>
        </p:txBody>
      </p:sp>
      <p:sp>
        <p:nvSpPr>
          <p:cNvPr id="4099" name="Google Shape;82;p1:notes">
            <a:extLst>
              <a:ext uri="{FF2B5EF4-FFF2-40B4-BE49-F238E27FC236}">
                <a16:creationId xmlns:a16="http://schemas.microsoft.com/office/drawing/2014/main" id="{14833473-BBDF-79C3-B7FA-E9A0190CCA84}"/>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A28F-32CD-2057-B77F-3C91393261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C7E5AF-DBD4-F5B3-68F3-B0C87948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975144-46A3-F0E2-AF3C-42ED5B85A0D1}"/>
              </a:ext>
            </a:extLst>
          </p:cNvPr>
          <p:cNvSpPr>
            <a:spLocks noGrp="1"/>
          </p:cNvSpPr>
          <p:nvPr>
            <p:ph type="dt" sz="half" idx="10"/>
          </p:nvPr>
        </p:nvSpPr>
        <p:spPr/>
        <p:txBody>
          <a:bodyPr/>
          <a:lstStyle/>
          <a:p>
            <a:fld id="{5C6DFC33-09EA-4DCA-855C-81F583CA54EC}" type="datetimeFigureOut">
              <a:rPr lang="en-US" smtClean="0"/>
              <a:t>12/5/2022</a:t>
            </a:fld>
            <a:endParaRPr lang="en-US"/>
          </a:p>
        </p:txBody>
      </p:sp>
      <p:sp>
        <p:nvSpPr>
          <p:cNvPr id="5" name="Footer Placeholder 4">
            <a:extLst>
              <a:ext uri="{FF2B5EF4-FFF2-40B4-BE49-F238E27FC236}">
                <a16:creationId xmlns:a16="http://schemas.microsoft.com/office/drawing/2014/main" id="{564CF1B8-2429-77BF-1802-A8F1C4D1C9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2AEC7-14C2-C1B9-1981-97C433DFF147}"/>
              </a:ext>
            </a:extLst>
          </p:cNvPr>
          <p:cNvSpPr>
            <a:spLocks noGrp="1"/>
          </p:cNvSpPr>
          <p:nvPr>
            <p:ph type="sldNum" sz="quarter" idx="12"/>
          </p:nvPr>
        </p:nvSpPr>
        <p:spPr/>
        <p:txBody>
          <a:bodyPr/>
          <a:lstStyle/>
          <a:p>
            <a:fld id="{1CDDBB92-A70A-4462-9C5B-D7D755D72CE0}" type="slidenum">
              <a:rPr lang="en-US" smtClean="0"/>
              <a:t>‹#›</a:t>
            </a:fld>
            <a:endParaRPr lang="en-US"/>
          </a:p>
        </p:txBody>
      </p:sp>
    </p:spTree>
    <p:extLst>
      <p:ext uri="{BB962C8B-B14F-4D97-AF65-F5344CB8AC3E}">
        <p14:creationId xmlns:p14="http://schemas.microsoft.com/office/powerpoint/2010/main" val="1381217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F69D-803A-0FA4-4923-52FF8F0A39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AE71AC-2BB2-8E93-17CC-B4BE1ACCD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B9892-15AF-078D-B6B9-080F8AA5B630}"/>
              </a:ext>
            </a:extLst>
          </p:cNvPr>
          <p:cNvSpPr>
            <a:spLocks noGrp="1"/>
          </p:cNvSpPr>
          <p:nvPr>
            <p:ph type="dt" sz="half" idx="10"/>
          </p:nvPr>
        </p:nvSpPr>
        <p:spPr/>
        <p:txBody>
          <a:bodyPr/>
          <a:lstStyle/>
          <a:p>
            <a:fld id="{5C6DFC33-09EA-4DCA-855C-81F583CA54EC}" type="datetimeFigureOut">
              <a:rPr lang="en-US" smtClean="0"/>
              <a:t>12/5/2022</a:t>
            </a:fld>
            <a:endParaRPr lang="en-US"/>
          </a:p>
        </p:txBody>
      </p:sp>
      <p:sp>
        <p:nvSpPr>
          <p:cNvPr id="5" name="Footer Placeholder 4">
            <a:extLst>
              <a:ext uri="{FF2B5EF4-FFF2-40B4-BE49-F238E27FC236}">
                <a16:creationId xmlns:a16="http://schemas.microsoft.com/office/drawing/2014/main" id="{04224926-CDBF-7208-52C1-97EDC4ECB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0279F-AF6A-5322-1099-91847F87552B}"/>
              </a:ext>
            </a:extLst>
          </p:cNvPr>
          <p:cNvSpPr>
            <a:spLocks noGrp="1"/>
          </p:cNvSpPr>
          <p:nvPr>
            <p:ph type="sldNum" sz="quarter" idx="12"/>
          </p:nvPr>
        </p:nvSpPr>
        <p:spPr/>
        <p:txBody>
          <a:bodyPr/>
          <a:lstStyle/>
          <a:p>
            <a:fld id="{1CDDBB92-A70A-4462-9C5B-D7D755D72CE0}" type="slidenum">
              <a:rPr lang="en-US" smtClean="0"/>
              <a:t>‹#›</a:t>
            </a:fld>
            <a:endParaRPr lang="en-US"/>
          </a:p>
        </p:txBody>
      </p:sp>
    </p:spTree>
    <p:extLst>
      <p:ext uri="{BB962C8B-B14F-4D97-AF65-F5344CB8AC3E}">
        <p14:creationId xmlns:p14="http://schemas.microsoft.com/office/powerpoint/2010/main" val="851713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ACFCD1-A3AD-3319-95C0-A409E9E81D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56FFC9-164D-BCF5-823A-B197249CAC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048FF1-9FAA-E6A6-09B3-865629C47256}"/>
              </a:ext>
            </a:extLst>
          </p:cNvPr>
          <p:cNvSpPr>
            <a:spLocks noGrp="1"/>
          </p:cNvSpPr>
          <p:nvPr>
            <p:ph type="dt" sz="half" idx="10"/>
          </p:nvPr>
        </p:nvSpPr>
        <p:spPr/>
        <p:txBody>
          <a:bodyPr/>
          <a:lstStyle/>
          <a:p>
            <a:fld id="{5C6DFC33-09EA-4DCA-855C-81F583CA54EC}" type="datetimeFigureOut">
              <a:rPr lang="en-US" smtClean="0"/>
              <a:t>12/5/2022</a:t>
            </a:fld>
            <a:endParaRPr lang="en-US"/>
          </a:p>
        </p:txBody>
      </p:sp>
      <p:sp>
        <p:nvSpPr>
          <p:cNvPr id="5" name="Footer Placeholder 4">
            <a:extLst>
              <a:ext uri="{FF2B5EF4-FFF2-40B4-BE49-F238E27FC236}">
                <a16:creationId xmlns:a16="http://schemas.microsoft.com/office/drawing/2014/main" id="{B6E089ED-5541-F7E2-4162-F6AE5FE0A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B442C-104B-7ACF-EE1E-612DC3E33D61}"/>
              </a:ext>
            </a:extLst>
          </p:cNvPr>
          <p:cNvSpPr>
            <a:spLocks noGrp="1"/>
          </p:cNvSpPr>
          <p:nvPr>
            <p:ph type="sldNum" sz="quarter" idx="12"/>
          </p:nvPr>
        </p:nvSpPr>
        <p:spPr/>
        <p:txBody>
          <a:bodyPr/>
          <a:lstStyle/>
          <a:p>
            <a:fld id="{1CDDBB92-A70A-4462-9C5B-D7D755D72CE0}" type="slidenum">
              <a:rPr lang="en-US" smtClean="0"/>
              <a:t>‹#›</a:t>
            </a:fld>
            <a:endParaRPr lang="en-US"/>
          </a:p>
        </p:txBody>
      </p:sp>
    </p:spTree>
    <p:extLst>
      <p:ext uri="{BB962C8B-B14F-4D97-AF65-F5344CB8AC3E}">
        <p14:creationId xmlns:p14="http://schemas.microsoft.com/office/powerpoint/2010/main" val="4132940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46C9-C3FF-779F-BC94-582B8498A0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51DD2F-A309-6E1F-650B-07EAB6767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FB3575-D4EF-03B6-A758-3014CC05A37D}"/>
              </a:ext>
            </a:extLst>
          </p:cNvPr>
          <p:cNvSpPr>
            <a:spLocks noGrp="1"/>
          </p:cNvSpPr>
          <p:nvPr>
            <p:ph type="dt" sz="half" idx="10"/>
          </p:nvPr>
        </p:nvSpPr>
        <p:spPr/>
        <p:txBody>
          <a:bodyPr/>
          <a:lstStyle/>
          <a:p>
            <a:fld id="{E809091E-3943-4A1D-AE47-23E51F8A86F7}" type="datetimeFigureOut">
              <a:rPr lang="en-IN" smtClean="0"/>
              <a:t>09-12-2022</a:t>
            </a:fld>
            <a:endParaRPr lang="en-IN"/>
          </a:p>
        </p:txBody>
      </p:sp>
      <p:sp>
        <p:nvSpPr>
          <p:cNvPr id="5" name="Footer Placeholder 4">
            <a:extLst>
              <a:ext uri="{FF2B5EF4-FFF2-40B4-BE49-F238E27FC236}">
                <a16:creationId xmlns:a16="http://schemas.microsoft.com/office/drawing/2014/main" id="{9DD4C79D-98E0-49AE-CFAE-5FA4B0F2D6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3242A7-19C8-B0B2-00EA-5E4A192218F6}"/>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137612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1CF2-7978-11E0-855D-686E0A8125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36135C-A9D5-8F0C-D724-7F4C2AF620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2EB4F8-D918-15F6-033D-1BAFBCAF72D7}"/>
              </a:ext>
            </a:extLst>
          </p:cNvPr>
          <p:cNvSpPr>
            <a:spLocks noGrp="1"/>
          </p:cNvSpPr>
          <p:nvPr>
            <p:ph type="dt" sz="half" idx="10"/>
          </p:nvPr>
        </p:nvSpPr>
        <p:spPr/>
        <p:txBody>
          <a:bodyPr/>
          <a:lstStyle/>
          <a:p>
            <a:fld id="{E809091E-3943-4A1D-AE47-23E51F8A86F7}" type="datetimeFigureOut">
              <a:rPr lang="en-IN" smtClean="0"/>
              <a:t>09-12-2022</a:t>
            </a:fld>
            <a:endParaRPr lang="en-IN"/>
          </a:p>
        </p:txBody>
      </p:sp>
      <p:sp>
        <p:nvSpPr>
          <p:cNvPr id="5" name="Footer Placeholder 4">
            <a:extLst>
              <a:ext uri="{FF2B5EF4-FFF2-40B4-BE49-F238E27FC236}">
                <a16:creationId xmlns:a16="http://schemas.microsoft.com/office/drawing/2014/main" id="{EE2E75BC-E418-4484-10B5-7E103F0B61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73034D-03B6-21CD-4C69-B4228C86E10E}"/>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536913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5422E-4748-4875-881C-3D0D9AB9AC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14B3C2-E546-5C63-0A1D-5B7C6B7494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DBCB03-9771-591A-BEB0-998C95DEA344}"/>
              </a:ext>
            </a:extLst>
          </p:cNvPr>
          <p:cNvSpPr>
            <a:spLocks noGrp="1"/>
          </p:cNvSpPr>
          <p:nvPr>
            <p:ph type="dt" sz="half" idx="10"/>
          </p:nvPr>
        </p:nvSpPr>
        <p:spPr/>
        <p:txBody>
          <a:bodyPr/>
          <a:lstStyle/>
          <a:p>
            <a:fld id="{E809091E-3943-4A1D-AE47-23E51F8A86F7}" type="datetimeFigureOut">
              <a:rPr lang="en-IN" smtClean="0"/>
              <a:t>09-12-2022</a:t>
            </a:fld>
            <a:endParaRPr lang="en-IN"/>
          </a:p>
        </p:txBody>
      </p:sp>
      <p:sp>
        <p:nvSpPr>
          <p:cNvPr id="5" name="Footer Placeholder 4">
            <a:extLst>
              <a:ext uri="{FF2B5EF4-FFF2-40B4-BE49-F238E27FC236}">
                <a16:creationId xmlns:a16="http://schemas.microsoft.com/office/drawing/2014/main" id="{0C5FCD3B-4892-518B-DE5A-8CFFE56D8C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0058AD-8C66-F5CF-5AD8-D88EEA1D591D}"/>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3662700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4AA3-518E-6508-E3AB-598A962BEE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41823F-E30F-2B6D-636C-D525710D1B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9A69FC3-A42F-083C-6120-A1CEAFA063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289BE92-8F22-6AF9-0C82-76C839BD8708}"/>
              </a:ext>
            </a:extLst>
          </p:cNvPr>
          <p:cNvSpPr>
            <a:spLocks noGrp="1"/>
          </p:cNvSpPr>
          <p:nvPr>
            <p:ph type="dt" sz="half" idx="10"/>
          </p:nvPr>
        </p:nvSpPr>
        <p:spPr/>
        <p:txBody>
          <a:bodyPr/>
          <a:lstStyle/>
          <a:p>
            <a:fld id="{E809091E-3943-4A1D-AE47-23E51F8A86F7}" type="datetimeFigureOut">
              <a:rPr lang="en-IN" smtClean="0"/>
              <a:t>09-12-2022</a:t>
            </a:fld>
            <a:endParaRPr lang="en-IN"/>
          </a:p>
        </p:txBody>
      </p:sp>
      <p:sp>
        <p:nvSpPr>
          <p:cNvPr id="6" name="Footer Placeholder 5">
            <a:extLst>
              <a:ext uri="{FF2B5EF4-FFF2-40B4-BE49-F238E27FC236}">
                <a16:creationId xmlns:a16="http://schemas.microsoft.com/office/drawing/2014/main" id="{6C2B59C5-8CB2-07CE-D467-E9F3FF8411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A249DB-DB07-5B6A-7DF9-947EE171BDDB}"/>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387676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49A0-D301-D909-5BCA-F43903E2D7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A0FE5B-F261-CE38-A442-8D4F83380E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3BB17D-D8EB-5C3B-85D8-4FA621CE56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3C9427-B607-AFE2-E476-B3E0DFA38A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104E15-7505-5BEB-6905-3FE1D9ED2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4507E6-68D9-7783-7357-B137827A2526}"/>
              </a:ext>
            </a:extLst>
          </p:cNvPr>
          <p:cNvSpPr>
            <a:spLocks noGrp="1"/>
          </p:cNvSpPr>
          <p:nvPr>
            <p:ph type="dt" sz="half" idx="10"/>
          </p:nvPr>
        </p:nvSpPr>
        <p:spPr/>
        <p:txBody>
          <a:bodyPr/>
          <a:lstStyle/>
          <a:p>
            <a:fld id="{E809091E-3943-4A1D-AE47-23E51F8A86F7}" type="datetimeFigureOut">
              <a:rPr lang="en-IN" smtClean="0"/>
              <a:t>09-12-2022</a:t>
            </a:fld>
            <a:endParaRPr lang="en-IN"/>
          </a:p>
        </p:txBody>
      </p:sp>
      <p:sp>
        <p:nvSpPr>
          <p:cNvPr id="8" name="Footer Placeholder 7">
            <a:extLst>
              <a:ext uri="{FF2B5EF4-FFF2-40B4-BE49-F238E27FC236}">
                <a16:creationId xmlns:a16="http://schemas.microsoft.com/office/drawing/2014/main" id="{79FA311D-51CE-3D74-1CC4-E8ADC912E1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1A84CB5-4CC2-5459-8955-EA929960A4A3}"/>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1394043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29B7-9F26-AE3E-E92D-746E927720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3656AD-172E-DE4E-3D58-AFE77EFB80E0}"/>
              </a:ext>
            </a:extLst>
          </p:cNvPr>
          <p:cNvSpPr>
            <a:spLocks noGrp="1"/>
          </p:cNvSpPr>
          <p:nvPr>
            <p:ph type="dt" sz="half" idx="10"/>
          </p:nvPr>
        </p:nvSpPr>
        <p:spPr/>
        <p:txBody>
          <a:bodyPr/>
          <a:lstStyle/>
          <a:p>
            <a:fld id="{E809091E-3943-4A1D-AE47-23E51F8A86F7}" type="datetimeFigureOut">
              <a:rPr lang="en-IN" smtClean="0"/>
              <a:t>09-12-2022</a:t>
            </a:fld>
            <a:endParaRPr lang="en-IN"/>
          </a:p>
        </p:txBody>
      </p:sp>
      <p:sp>
        <p:nvSpPr>
          <p:cNvPr id="4" name="Footer Placeholder 3">
            <a:extLst>
              <a:ext uri="{FF2B5EF4-FFF2-40B4-BE49-F238E27FC236}">
                <a16:creationId xmlns:a16="http://schemas.microsoft.com/office/drawing/2014/main" id="{5D86B402-DEEB-6BF1-E807-7F924049602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98BB45-BBA9-8542-B276-209408770081}"/>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1231846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03E31A-489B-C08C-B56A-4760B16E05A0}"/>
              </a:ext>
            </a:extLst>
          </p:cNvPr>
          <p:cNvSpPr>
            <a:spLocks noGrp="1"/>
          </p:cNvSpPr>
          <p:nvPr>
            <p:ph type="dt" sz="half" idx="10"/>
          </p:nvPr>
        </p:nvSpPr>
        <p:spPr/>
        <p:txBody>
          <a:bodyPr/>
          <a:lstStyle/>
          <a:p>
            <a:fld id="{E809091E-3943-4A1D-AE47-23E51F8A86F7}" type="datetimeFigureOut">
              <a:rPr lang="en-IN" smtClean="0"/>
              <a:t>09-12-2022</a:t>
            </a:fld>
            <a:endParaRPr lang="en-IN"/>
          </a:p>
        </p:txBody>
      </p:sp>
      <p:sp>
        <p:nvSpPr>
          <p:cNvPr id="3" name="Footer Placeholder 2">
            <a:extLst>
              <a:ext uri="{FF2B5EF4-FFF2-40B4-BE49-F238E27FC236}">
                <a16:creationId xmlns:a16="http://schemas.microsoft.com/office/drawing/2014/main" id="{DE9ED734-1ADE-E98A-CBC3-B31EA75188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59CD9BF-16FE-CF74-2B9C-66C7CFC0FC43}"/>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425720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E4BE-2D12-049F-9C5A-62D237F44F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C99B2B-0C2D-55F7-AAC6-433BE791BB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3FD127-94C4-07C5-45D6-A935421CC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99F336-5997-3A6C-A0D3-94A6B8C465FC}"/>
              </a:ext>
            </a:extLst>
          </p:cNvPr>
          <p:cNvSpPr>
            <a:spLocks noGrp="1"/>
          </p:cNvSpPr>
          <p:nvPr>
            <p:ph type="dt" sz="half" idx="10"/>
          </p:nvPr>
        </p:nvSpPr>
        <p:spPr/>
        <p:txBody>
          <a:bodyPr/>
          <a:lstStyle/>
          <a:p>
            <a:fld id="{E809091E-3943-4A1D-AE47-23E51F8A86F7}" type="datetimeFigureOut">
              <a:rPr lang="en-IN" smtClean="0"/>
              <a:t>09-12-2022</a:t>
            </a:fld>
            <a:endParaRPr lang="en-IN"/>
          </a:p>
        </p:txBody>
      </p:sp>
      <p:sp>
        <p:nvSpPr>
          <p:cNvPr id="6" name="Footer Placeholder 5">
            <a:extLst>
              <a:ext uri="{FF2B5EF4-FFF2-40B4-BE49-F238E27FC236}">
                <a16:creationId xmlns:a16="http://schemas.microsoft.com/office/drawing/2014/main" id="{0CA0ECA5-07EB-54F2-0DC9-706399B717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5AF01B-AE82-654A-FC75-7E74957FBAE6}"/>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390314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A085-B0A1-8B4F-CDD2-3CE6D19197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63209F-E844-A931-0BB3-332F3CE65B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863B5-582F-834E-97F2-A267852A4054}"/>
              </a:ext>
            </a:extLst>
          </p:cNvPr>
          <p:cNvSpPr>
            <a:spLocks noGrp="1"/>
          </p:cNvSpPr>
          <p:nvPr>
            <p:ph type="dt" sz="half" idx="10"/>
          </p:nvPr>
        </p:nvSpPr>
        <p:spPr/>
        <p:txBody>
          <a:bodyPr/>
          <a:lstStyle/>
          <a:p>
            <a:fld id="{5C6DFC33-09EA-4DCA-855C-81F583CA54EC}" type="datetimeFigureOut">
              <a:rPr lang="en-US" smtClean="0"/>
              <a:t>12/5/2022</a:t>
            </a:fld>
            <a:endParaRPr lang="en-US"/>
          </a:p>
        </p:txBody>
      </p:sp>
      <p:sp>
        <p:nvSpPr>
          <p:cNvPr id="5" name="Footer Placeholder 4">
            <a:extLst>
              <a:ext uri="{FF2B5EF4-FFF2-40B4-BE49-F238E27FC236}">
                <a16:creationId xmlns:a16="http://schemas.microsoft.com/office/drawing/2014/main" id="{54E53E74-ECD0-1EEB-5E8B-EC5B02ECE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916D4-F9C1-4C61-40F3-B5AF54B03953}"/>
              </a:ext>
            </a:extLst>
          </p:cNvPr>
          <p:cNvSpPr>
            <a:spLocks noGrp="1"/>
          </p:cNvSpPr>
          <p:nvPr>
            <p:ph type="sldNum" sz="quarter" idx="12"/>
          </p:nvPr>
        </p:nvSpPr>
        <p:spPr/>
        <p:txBody>
          <a:bodyPr/>
          <a:lstStyle/>
          <a:p>
            <a:fld id="{1CDDBB92-A70A-4462-9C5B-D7D755D72CE0}" type="slidenum">
              <a:rPr lang="en-US" smtClean="0"/>
              <a:t>‹#›</a:t>
            </a:fld>
            <a:endParaRPr lang="en-US"/>
          </a:p>
        </p:txBody>
      </p:sp>
    </p:spTree>
    <p:extLst>
      <p:ext uri="{BB962C8B-B14F-4D97-AF65-F5344CB8AC3E}">
        <p14:creationId xmlns:p14="http://schemas.microsoft.com/office/powerpoint/2010/main" val="1983827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2B749-2DB9-772B-93D8-5F9F18025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1FDBC7-A234-6203-074B-FD0649480D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5EE202-65AE-7B70-A2A2-BD4505029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DFBFAC-F464-71F6-CC49-ABD50374B9A7}"/>
              </a:ext>
            </a:extLst>
          </p:cNvPr>
          <p:cNvSpPr>
            <a:spLocks noGrp="1"/>
          </p:cNvSpPr>
          <p:nvPr>
            <p:ph type="dt" sz="half" idx="10"/>
          </p:nvPr>
        </p:nvSpPr>
        <p:spPr/>
        <p:txBody>
          <a:bodyPr/>
          <a:lstStyle/>
          <a:p>
            <a:fld id="{E809091E-3943-4A1D-AE47-23E51F8A86F7}" type="datetimeFigureOut">
              <a:rPr lang="en-IN" smtClean="0"/>
              <a:t>09-12-2022</a:t>
            </a:fld>
            <a:endParaRPr lang="en-IN"/>
          </a:p>
        </p:txBody>
      </p:sp>
      <p:sp>
        <p:nvSpPr>
          <p:cNvPr id="6" name="Footer Placeholder 5">
            <a:extLst>
              <a:ext uri="{FF2B5EF4-FFF2-40B4-BE49-F238E27FC236}">
                <a16:creationId xmlns:a16="http://schemas.microsoft.com/office/drawing/2014/main" id="{37B5EF2B-429F-6760-4F00-33E348D3AA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ACE380-DC4F-20EA-2A24-42DD95B58093}"/>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4254766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876F-E566-69F9-76E3-FE98C2EF53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FCEB98-0D45-4F08-B33C-5095923363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B77026-2CD1-0E72-6895-D563D8452FB7}"/>
              </a:ext>
            </a:extLst>
          </p:cNvPr>
          <p:cNvSpPr>
            <a:spLocks noGrp="1"/>
          </p:cNvSpPr>
          <p:nvPr>
            <p:ph type="dt" sz="half" idx="10"/>
          </p:nvPr>
        </p:nvSpPr>
        <p:spPr/>
        <p:txBody>
          <a:bodyPr/>
          <a:lstStyle/>
          <a:p>
            <a:fld id="{E809091E-3943-4A1D-AE47-23E51F8A86F7}" type="datetimeFigureOut">
              <a:rPr lang="en-IN" smtClean="0"/>
              <a:t>09-12-2022</a:t>
            </a:fld>
            <a:endParaRPr lang="en-IN"/>
          </a:p>
        </p:txBody>
      </p:sp>
      <p:sp>
        <p:nvSpPr>
          <p:cNvPr id="5" name="Footer Placeholder 4">
            <a:extLst>
              <a:ext uri="{FF2B5EF4-FFF2-40B4-BE49-F238E27FC236}">
                <a16:creationId xmlns:a16="http://schemas.microsoft.com/office/drawing/2014/main" id="{8A6D5D24-4CC0-8833-2C31-B10B1C896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F69964-CA08-5442-D309-DF30A4EC0FBD}"/>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3945681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53277B-6821-AE4E-0A14-A4A9364473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452BCA-7A04-9E1F-D6A9-FC1B251175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256898-519B-1EFB-548C-8C96FC53C9C9}"/>
              </a:ext>
            </a:extLst>
          </p:cNvPr>
          <p:cNvSpPr>
            <a:spLocks noGrp="1"/>
          </p:cNvSpPr>
          <p:nvPr>
            <p:ph type="dt" sz="half" idx="10"/>
          </p:nvPr>
        </p:nvSpPr>
        <p:spPr/>
        <p:txBody>
          <a:bodyPr/>
          <a:lstStyle/>
          <a:p>
            <a:fld id="{E809091E-3943-4A1D-AE47-23E51F8A86F7}" type="datetimeFigureOut">
              <a:rPr lang="en-IN" smtClean="0"/>
              <a:t>09-12-2022</a:t>
            </a:fld>
            <a:endParaRPr lang="en-IN"/>
          </a:p>
        </p:txBody>
      </p:sp>
      <p:sp>
        <p:nvSpPr>
          <p:cNvPr id="5" name="Footer Placeholder 4">
            <a:extLst>
              <a:ext uri="{FF2B5EF4-FFF2-40B4-BE49-F238E27FC236}">
                <a16:creationId xmlns:a16="http://schemas.microsoft.com/office/drawing/2014/main" id="{429BB72B-99B0-7DE0-D11A-84173F77DA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70658C-AA95-EBB2-BE31-0147F198B8B7}"/>
              </a:ext>
            </a:extLst>
          </p:cNvPr>
          <p:cNvSpPr>
            <a:spLocks noGrp="1"/>
          </p:cNvSpPr>
          <p:nvPr>
            <p:ph type="sldNum" sz="quarter" idx="12"/>
          </p:nvPr>
        </p:nvSpPr>
        <p:spPr/>
        <p:txBody>
          <a:bodyPr/>
          <a:lstStyle/>
          <a:p>
            <a:fld id="{ECADB6A6-F91A-4616-8418-1AFE0735D4CE}" type="slidenum">
              <a:rPr lang="en-IN" smtClean="0"/>
              <a:t>‹#›</a:t>
            </a:fld>
            <a:endParaRPr lang="en-IN"/>
          </a:p>
        </p:txBody>
      </p:sp>
    </p:spTree>
    <p:extLst>
      <p:ext uri="{BB962C8B-B14F-4D97-AF65-F5344CB8AC3E}">
        <p14:creationId xmlns:p14="http://schemas.microsoft.com/office/powerpoint/2010/main" val="34087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B22F-60EF-6B81-74EA-74F80FE387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1B6362-5FD0-6580-BA69-F7E27CE723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175437-E8B9-D6CA-24E6-733F1759FD43}"/>
              </a:ext>
            </a:extLst>
          </p:cNvPr>
          <p:cNvSpPr>
            <a:spLocks noGrp="1"/>
          </p:cNvSpPr>
          <p:nvPr>
            <p:ph type="dt" sz="half" idx="10"/>
          </p:nvPr>
        </p:nvSpPr>
        <p:spPr/>
        <p:txBody>
          <a:bodyPr/>
          <a:lstStyle/>
          <a:p>
            <a:fld id="{5C6DFC33-09EA-4DCA-855C-81F583CA54EC}" type="datetimeFigureOut">
              <a:rPr lang="en-US" smtClean="0"/>
              <a:t>12/5/2022</a:t>
            </a:fld>
            <a:endParaRPr lang="en-US"/>
          </a:p>
        </p:txBody>
      </p:sp>
      <p:sp>
        <p:nvSpPr>
          <p:cNvPr id="5" name="Footer Placeholder 4">
            <a:extLst>
              <a:ext uri="{FF2B5EF4-FFF2-40B4-BE49-F238E27FC236}">
                <a16:creationId xmlns:a16="http://schemas.microsoft.com/office/drawing/2014/main" id="{3EDF3FEC-EDAB-14D7-2105-2F39818B7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FFA9C-56E6-BC1A-E8D4-CF65273A5634}"/>
              </a:ext>
            </a:extLst>
          </p:cNvPr>
          <p:cNvSpPr>
            <a:spLocks noGrp="1"/>
          </p:cNvSpPr>
          <p:nvPr>
            <p:ph type="sldNum" sz="quarter" idx="12"/>
          </p:nvPr>
        </p:nvSpPr>
        <p:spPr/>
        <p:txBody>
          <a:bodyPr/>
          <a:lstStyle/>
          <a:p>
            <a:fld id="{1CDDBB92-A70A-4462-9C5B-D7D755D72CE0}" type="slidenum">
              <a:rPr lang="en-US" smtClean="0"/>
              <a:t>‹#›</a:t>
            </a:fld>
            <a:endParaRPr lang="en-US"/>
          </a:p>
        </p:txBody>
      </p:sp>
    </p:spTree>
    <p:extLst>
      <p:ext uri="{BB962C8B-B14F-4D97-AF65-F5344CB8AC3E}">
        <p14:creationId xmlns:p14="http://schemas.microsoft.com/office/powerpoint/2010/main" val="2803181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B9A5-F809-867B-D661-5FF1C96E0A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A45BE7-F406-B4F2-5FFE-50BAC3638D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4EE712-2BF5-0ACE-2691-474543F9A5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A57250-7E94-4C9D-EC52-CA8DEC984B67}"/>
              </a:ext>
            </a:extLst>
          </p:cNvPr>
          <p:cNvSpPr>
            <a:spLocks noGrp="1"/>
          </p:cNvSpPr>
          <p:nvPr>
            <p:ph type="dt" sz="half" idx="10"/>
          </p:nvPr>
        </p:nvSpPr>
        <p:spPr/>
        <p:txBody>
          <a:bodyPr/>
          <a:lstStyle/>
          <a:p>
            <a:fld id="{5C6DFC33-09EA-4DCA-855C-81F583CA54EC}" type="datetimeFigureOut">
              <a:rPr lang="en-US" smtClean="0"/>
              <a:t>12/5/2022</a:t>
            </a:fld>
            <a:endParaRPr lang="en-US"/>
          </a:p>
        </p:txBody>
      </p:sp>
      <p:sp>
        <p:nvSpPr>
          <p:cNvPr id="6" name="Footer Placeholder 5">
            <a:extLst>
              <a:ext uri="{FF2B5EF4-FFF2-40B4-BE49-F238E27FC236}">
                <a16:creationId xmlns:a16="http://schemas.microsoft.com/office/drawing/2014/main" id="{A81549BC-76E5-D49E-1322-349ADE242B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39C26B-A878-6E93-F25D-D35DABB27ADE}"/>
              </a:ext>
            </a:extLst>
          </p:cNvPr>
          <p:cNvSpPr>
            <a:spLocks noGrp="1"/>
          </p:cNvSpPr>
          <p:nvPr>
            <p:ph type="sldNum" sz="quarter" idx="12"/>
          </p:nvPr>
        </p:nvSpPr>
        <p:spPr/>
        <p:txBody>
          <a:bodyPr/>
          <a:lstStyle/>
          <a:p>
            <a:fld id="{1CDDBB92-A70A-4462-9C5B-D7D755D72CE0}" type="slidenum">
              <a:rPr lang="en-US" smtClean="0"/>
              <a:t>‹#›</a:t>
            </a:fld>
            <a:endParaRPr lang="en-US"/>
          </a:p>
        </p:txBody>
      </p:sp>
    </p:spTree>
    <p:extLst>
      <p:ext uri="{BB962C8B-B14F-4D97-AF65-F5344CB8AC3E}">
        <p14:creationId xmlns:p14="http://schemas.microsoft.com/office/powerpoint/2010/main" val="4208211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D388-2C83-97D7-1AEB-CC9C6B5BAE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591DB7-E14C-85FF-2EC1-E1A896D563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54762F-6B4C-B746-0EF9-ABB1BAC3FB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4F67E1-55AA-C94C-D277-3671E3A71E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5F8C6E-CD0E-6D9B-944A-B9A4E44896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860111-3249-09C2-032A-5B5294BA50EF}"/>
              </a:ext>
            </a:extLst>
          </p:cNvPr>
          <p:cNvSpPr>
            <a:spLocks noGrp="1"/>
          </p:cNvSpPr>
          <p:nvPr>
            <p:ph type="dt" sz="half" idx="10"/>
          </p:nvPr>
        </p:nvSpPr>
        <p:spPr/>
        <p:txBody>
          <a:bodyPr/>
          <a:lstStyle/>
          <a:p>
            <a:fld id="{5C6DFC33-09EA-4DCA-855C-81F583CA54EC}" type="datetimeFigureOut">
              <a:rPr lang="en-US" smtClean="0"/>
              <a:t>12/5/2022</a:t>
            </a:fld>
            <a:endParaRPr lang="en-US"/>
          </a:p>
        </p:txBody>
      </p:sp>
      <p:sp>
        <p:nvSpPr>
          <p:cNvPr id="8" name="Footer Placeholder 7">
            <a:extLst>
              <a:ext uri="{FF2B5EF4-FFF2-40B4-BE49-F238E27FC236}">
                <a16:creationId xmlns:a16="http://schemas.microsoft.com/office/drawing/2014/main" id="{549288EB-F5ED-769E-9690-C1F8A8796E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FFD2E5-9408-E237-87C3-AECF0B65EEFF}"/>
              </a:ext>
            </a:extLst>
          </p:cNvPr>
          <p:cNvSpPr>
            <a:spLocks noGrp="1"/>
          </p:cNvSpPr>
          <p:nvPr>
            <p:ph type="sldNum" sz="quarter" idx="12"/>
          </p:nvPr>
        </p:nvSpPr>
        <p:spPr/>
        <p:txBody>
          <a:bodyPr/>
          <a:lstStyle/>
          <a:p>
            <a:fld id="{1CDDBB92-A70A-4462-9C5B-D7D755D72CE0}" type="slidenum">
              <a:rPr lang="en-US" smtClean="0"/>
              <a:t>‹#›</a:t>
            </a:fld>
            <a:endParaRPr lang="en-US"/>
          </a:p>
        </p:txBody>
      </p:sp>
    </p:spTree>
    <p:extLst>
      <p:ext uri="{BB962C8B-B14F-4D97-AF65-F5344CB8AC3E}">
        <p14:creationId xmlns:p14="http://schemas.microsoft.com/office/powerpoint/2010/main" val="3290696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92D57-5D68-D410-883E-6CDC1C8CE1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C90E71-9249-69D4-843A-E00B95ED3D7C}"/>
              </a:ext>
            </a:extLst>
          </p:cNvPr>
          <p:cNvSpPr>
            <a:spLocks noGrp="1"/>
          </p:cNvSpPr>
          <p:nvPr>
            <p:ph type="dt" sz="half" idx="10"/>
          </p:nvPr>
        </p:nvSpPr>
        <p:spPr/>
        <p:txBody>
          <a:bodyPr/>
          <a:lstStyle/>
          <a:p>
            <a:fld id="{5C6DFC33-09EA-4DCA-855C-81F583CA54EC}" type="datetimeFigureOut">
              <a:rPr lang="en-US" smtClean="0"/>
              <a:t>12/5/2022</a:t>
            </a:fld>
            <a:endParaRPr lang="en-US"/>
          </a:p>
        </p:txBody>
      </p:sp>
      <p:sp>
        <p:nvSpPr>
          <p:cNvPr id="4" name="Footer Placeholder 3">
            <a:extLst>
              <a:ext uri="{FF2B5EF4-FFF2-40B4-BE49-F238E27FC236}">
                <a16:creationId xmlns:a16="http://schemas.microsoft.com/office/drawing/2014/main" id="{37BABBE8-F6CD-76C0-C830-EE1B980163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CF5090-F911-1BB8-D350-362BDB4CF895}"/>
              </a:ext>
            </a:extLst>
          </p:cNvPr>
          <p:cNvSpPr>
            <a:spLocks noGrp="1"/>
          </p:cNvSpPr>
          <p:nvPr>
            <p:ph type="sldNum" sz="quarter" idx="12"/>
          </p:nvPr>
        </p:nvSpPr>
        <p:spPr/>
        <p:txBody>
          <a:bodyPr/>
          <a:lstStyle/>
          <a:p>
            <a:fld id="{1CDDBB92-A70A-4462-9C5B-D7D755D72CE0}" type="slidenum">
              <a:rPr lang="en-US" smtClean="0"/>
              <a:t>‹#›</a:t>
            </a:fld>
            <a:endParaRPr lang="en-US"/>
          </a:p>
        </p:txBody>
      </p:sp>
    </p:spTree>
    <p:extLst>
      <p:ext uri="{BB962C8B-B14F-4D97-AF65-F5344CB8AC3E}">
        <p14:creationId xmlns:p14="http://schemas.microsoft.com/office/powerpoint/2010/main" val="3049131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843807-DFF4-34C7-4BB8-22F43D1B2EF6}"/>
              </a:ext>
            </a:extLst>
          </p:cNvPr>
          <p:cNvSpPr>
            <a:spLocks noGrp="1"/>
          </p:cNvSpPr>
          <p:nvPr>
            <p:ph type="dt" sz="half" idx="10"/>
          </p:nvPr>
        </p:nvSpPr>
        <p:spPr/>
        <p:txBody>
          <a:bodyPr/>
          <a:lstStyle/>
          <a:p>
            <a:fld id="{5C6DFC33-09EA-4DCA-855C-81F583CA54EC}" type="datetimeFigureOut">
              <a:rPr lang="en-US" smtClean="0"/>
              <a:t>12/5/2022</a:t>
            </a:fld>
            <a:endParaRPr lang="en-US"/>
          </a:p>
        </p:txBody>
      </p:sp>
      <p:sp>
        <p:nvSpPr>
          <p:cNvPr id="3" name="Footer Placeholder 2">
            <a:extLst>
              <a:ext uri="{FF2B5EF4-FFF2-40B4-BE49-F238E27FC236}">
                <a16:creationId xmlns:a16="http://schemas.microsoft.com/office/drawing/2014/main" id="{61887C97-04BF-9881-C13C-A80FD16615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63A6FC-649F-6467-827B-F09698CDB3EB}"/>
              </a:ext>
            </a:extLst>
          </p:cNvPr>
          <p:cNvSpPr>
            <a:spLocks noGrp="1"/>
          </p:cNvSpPr>
          <p:nvPr>
            <p:ph type="sldNum" sz="quarter" idx="12"/>
          </p:nvPr>
        </p:nvSpPr>
        <p:spPr/>
        <p:txBody>
          <a:bodyPr/>
          <a:lstStyle/>
          <a:p>
            <a:fld id="{1CDDBB92-A70A-4462-9C5B-D7D755D72CE0}" type="slidenum">
              <a:rPr lang="en-US" smtClean="0"/>
              <a:t>‹#›</a:t>
            </a:fld>
            <a:endParaRPr lang="en-US"/>
          </a:p>
        </p:txBody>
      </p:sp>
    </p:spTree>
    <p:extLst>
      <p:ext uri="{BB962C8B-B14F-4D97-AF65-F5344CB8AC3E}">
        <p14:creationId xmlns:p14="http://schemas.microsoft.com/office/powerpoint/2010/main" val="3001491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B144-C392-5832-E787-D81BBC0299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D466B4-D0D4-A99B-301A-E6A04DEB1A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1B0E80-6714-DCFD-C162-0AC80320B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4A1742-F6A5-B196-CD02-6C836E4D9DE8}"/>
              </a:ext>
            </a:extLst>
          </p:cNvPr>
          <p:cNvSpPr>
            <a:spLocks noGrp="1"/>
          </p:cNvSpPr>
          <p:nvPr>
            <p:ph type="dt" sz="half" idx="10"/>
          </p:nvPr>
        </p:nvSpPr>
        <p:spPr/>
        <p:txBody>
          <a:bodyPr/>
          <a:lstStyle/>
          <a:p>
            <a:fld id="{5C6DFC33-09EA-4DCA-855C-81F583CA54EC}" type="datetimeFigureOut">
              <a:rPr lang="en-US" smtClean="0"/>
              <a:t>12/5/2022</a:t>
            </a:fld>
            <a:endParaRPr lang="en-US"/>
          </a:p>
        </p:txBody>
      </p:sp>
      <p:sp>
        <p:nvSpPr>
          <p:cNvPr id="6" name="Footer Placeholder 5">
            <a:extLst>
              <a:ext uri="{FF2B5EF4-FFF2-40B4-BE49-F238E27FC236}">
                <a16:creationId xmlns:a16="http://schemas.microsoft.com/office/drawing/2014/main" id="{AE5F3129-7911-9D2E-BE6B-E6232877FB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54920-5E28-2460-8294-2164A0A606F8}"/>
              </a:ext>
            </a:extLst>
          </p:cNvPr>
          <p:cNvSpPr>
            <a:spLocks noGrp="1"/>
          </p:cNvSpPr>
          <p:nvPr>
            <p:ph type="sldNum" sz="quarter" idx="12"/>
          </p:nvPr>
        </p:nvSpPr>
        <p:spPr/>
        <p:txBody>
          <a:bodyPr/>
          <a:lstStyle/>
          <a:p>
            <a:fld id="{1CDDBB92-A70A-4462-9C5B-D7D755D72CE0}" type="slidenum">
              <a:rPr lang="en-US" smtClean="0"/>
              <a:t>‹#›</a:t>
            </a:fld>
            <a:endParaRPr lang="en-US"/>
          </a:p>
        </p:txBody>
      </p:sp>
    </p:spTree>
    <p:extLst>
      <p:ext uri="{BB962C8B-B14F-4D97-AF65-F5344CB8AC3E}">
        <p14:creationId xmlns:p14="http://schemas.microsoft.com/office/powerpoint/2010/main" val="2463483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5DE3-B66F-EA01-5687-201A50E32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582A0B-3A18-6896-72E7-792ADB91F9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264BA4-380C-4147-3BE9-A6840A06C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459A1-B3E4-2B5F-BF60-2DADBFCB22DD}"/>
              </a:ext>
            </a:extLst>
          </p:cNvPr>
          <p:cNvSpPr>
            <a:spLocks noGrp="1"/>
          </p:cNvSpPr>
          <p:nvPr>
            <p:ph type="dt" sz="half" idx="10"/>
          </p:nvPr>
        </p:nvSpPr>
        <p:spPr/>
        <p:txBody>
          <a:bodyPr/>
          <a:lstStyle/>
          <a:p>
            <a:fld id="{5C6DFC33-09EA-4DCA-855C-81F583CA54EC}" type="datetimeFigureOut">
              <a:rPr lang="en-US" smtClean="0"/>
              <a:t>12/5/2022</a:t>
            </a:fld>
            <a:endParaRPr lang="en-US"/>
          </a:p>
        </p:txBody>
      </p:sp>
      <p:sp>
        <p:nvSpPr>
          <p:cNvPr id="6" name="Footer Placeholder 5">
            <a:extLst>
              <a:ext uri="{FF2B5EF4-FFF2-40B4-BE49-F238E27FC236}">
                <a16:creationId xmlns:a16="http://schemas.microsoft.com/office/drawing/2014/main" id="{4646BAC8-3C30-CDAB-4147-5A9E483351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FDC4EE-F1D8-C2ED-C256-83682584F34C}"/>
              </a:ext>
            </a:extLst>
          </p:cNvPr>
          <p:cNvSpPr>
            <a:spLocks noGrp="1"/>
          </p:cNvSpPr>
          <p:nvPr>
            <p:ph type="sldNum" sz="quarter" idx="12"/>
          </p:nvPr>
        </p:nvSpPr>
        <p:spPr/>
        <p:txBody>
          <a:bodyPr/>
          <a:lstStyle/>
          <a:p>
            <a:fld id="{1CDDBB92-A70A-4462-9C5B-D7D755D72CE0}" type="slidenum">
              <a:rPr lang="en-US" smtClean="0"/>
              <a:t>‹#›</a:t>
            </a:fld>
            <a:endParaRPr lang="en-US"/>
          </a:p>
        </p:txBody>
      </p:sp>
    </p:spTree>
    <p:extLst>
      <p:ext uri="{BB962C8B-B14F-4D97-AF65-F5344CB8AC3E}">
        <p14:creationId xmlns:p14="http://schemas.microsoft.com/office/powerpoint/2010/main" val="213119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55A33F-2EB3-3868-F992-C0A3C653F3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97C673-27D4-BC8C-A7F0-55C7F6132F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887B3-AAF0-883B-C3DC-2C814F44A8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6DFC33-09EA-4DCA-855C-81F583CA54EC}" type="datetimeFigureOut">
              <a:rPr lang="en-US" smtClean="0"/>
              <a:t>12/5/2022</a:t>
            </a:fld>
            <a:endParaRPr lang="en-US"/>
          </a:p>
        </p:txBody>
      </p:sp>
      <p:sp>
        <p:nvSpPr>
          <p:cNvPr id="5" name="Footer Placeholder 4">
            <a:extLst>
              <a:ext uri="{FF2B5EF4-FFF2-40B4-BE49-F238E27FC236}">
                <a16:creationId xmlns:a16="http://schemas.microsoft.com/office/drawing/2014/main" id="{A28EA1CD-29A7-D37C-003C-F754D404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F9D510-4213-4873-82EE-6951E13567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DBB92-A70A-4462-9C5B-D7D755D72CE0}" type="slidenum">
              <a:rPr lang="en-US" smtClean="0"/>
              <a:t>‹#›</a:t>
            </a:fld>
            <a:endParaRPr lang="en-US"/>
          </a:p>
        </p:txBody>
      </p:sp>
    </p:spTree>
    <p:extLst>
      <p:ext uri="{BB962C8B-B14F-4D97-AF65-F5344CB8AC3E}">
        <p14:creationId xmlns:p14="http://schemas.microsoft.com/office/powerpoint/2010/main" val="878946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60E78F-A3B6-9898-2B72-02AB9CA0AA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7FC2E1-D3F4-3AF4-3EE2-E1FFD49A08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910349-9DBE-DB3B-927B-697996BDF6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9091E-3943-4A1D-AE47-23E51F8A86F7}" type="datetimeFigureOut">
              <a:rPr lang="en-IN" smtClean="0"/>
              <a:t>09-12-2022</a:t>
            </a:fld>
            <a:endParaRPr lang="en-IN"/>
          </a:p>
        </p:txBody>
      </p:sp>
      <p:sp>
        <p:nvSpPr>
          <p:cNvPr id="5" name="Footer Placeholder 4">
            <a:extLst>
              <a:ext uri="{FF2B5EF4-FFF2-40B4-BE49-F238E27FC236}">
                <a16:creationId xmlns:a16="http://schemas.microsoft.com/office/drawing/2014/main" id="{5355FC33-977F-89A3-C4DD-D147ED9E5E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8133B2E-9D51-C163-49C4-B21318984E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ADB6A6-F91A-4616-8418-1AFE0735D4CE}" type="slidenum">
              <a:rPr lang="en-IN" smtClean="0"/>
              <a:t>‹#›</a:t>
            </a:fld>
            <a:endParaRPr lang="en-IN"/>
          </a:p>
        </p:txBody>
      </p:sp>
    </p:spTree>
    <p:extLst>
      <p:ext uri="{BB962C8B-B14F-4D97-AF65-F5344CB8AC3E}">
        <p14:creationId xmlns:p14="http://schemas.microsoft.com/office/powerpoint/2010/main" val="2592702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chart" Target="../charts/chart1.xml"/><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18" Type="http://schemas.openxmlformats.org/officeDocument/2006/relationships/image" Target="../media/image35.png"/><Relationship Id="rId3" Type="http://schemas.openxmlformats.org/officeDocument/2006/relationships/image" Target="../media/image21.jpg"/><Relationship Id="rId21" Type="http://schemas.openxmlformats.org/officeDocument/2006/relationships/image" Target="../media/image38.jpeg"/><Relationship Id="rId7" Type="http://schemas.openxmlformats.org/officeDocument/2006/relationships/image" Target="../media/image25.png"/><Relationship Id="rId12" Type="http://schemas.openxmlformats.org/officeDocument/2006/relationships/image" Target="../media/image30.jpg"/><Relationship Id="rId17" Type="http://schemas.openxmlformats.org/officeDocument/2006/relationships/image" Target="../media/image6.png"/><Relationship Id="rId2" Type="http://schemas.openxmlformats.org/officeDocument/2006/relationships/image" Target="../media/image20.jpg"/><Relationship Id="rId16" Type="http://schemas.openxmlformats.org/officeDocument/2006/relationships/image" Target="../media/image34.jpg"/><Relationship Id="rId20"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g"/><Relationship Id="rId15" Type="http://schemas.openxmlformats.org/officeDocument/2006/relationships/image" Target="../media/image33.jpg"/><Relationship Id="rId10" Type="http://schemas.openxmlformats.org/officeDocument/2006/relationships/image" Target="../media/image28.jpg"/><Relationship Id="rId19" Type="http://schemas.openxmlformats.org/officeDocument/2006/relationships/image" Target="../media/image36.png"/><Relationship Id="rId4" Type="http://schemas.openxmlformats.org/officeDocument/2006/relationships/image" Target="../media/image22.jpg"/><Relationship Id="rId9" Type="http://schemas.openxmlformats.org/officeDocument/2006/relationships/image" Target="../media/image27.jpg"/><Relationship Id="rId14" Type="http://schemas.openxmlformats.org/officeDocument/2006/relationships/image" Target="../media/image32.jp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FCFBF4A-2C27-8644-CAE7-A23EB8BAF84D}"/>
              </a:ext>
            </a:extLst>
          </p:cNvPr>
          <p:cNvSpPr/>
          <p:nvPr/>
        </p:nvSpPr>
        <p:spPr>
          <a:xfrm>
            <a:off x="2107893" y="1816958"/>
            <a:ext cx="7976206" cy="4438188"/>
          </a:xfrm>
          <a:prstGeom prst="roundRect">
            <a:avLst/>
          </a:prstGeom>
          <a:solidFill>
            <a:schemeClr val="bg1"/>
          </a:solidFill>
          <a:ln>
            <a:solidFill>
              <a:schemeClr val="bg1">
                <a:lumMod val="50000"/>
              </a:schemeClr>
            </a:solidFill>
          </a:ln>
          <a:effectLst>
            <a:glow rad="2286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079" name="Group 10">
            <a:extLst>
              <a:ext uri="{FF2B5EF4-FFF2-40B4-BE49-F238E27FC236}">
                <a16:creationId xmlns:a16="http://schemas.microsoft.com/office/drawing/2014/main" id="{E613AF4F-AA27-2383-021A-E96D36478C5D}"/>
              </a:ext>
            </a:extLst>
          </p:cNvPr>
          <p:cNvGrpSpPr>
            <a:grpSpLocks/>
          </p:cNvGrpSpPr>
          <p:nvPr/>
        </p:nvGrpSpPr>
        <p:grpSpPr bwMode="auto">
          <a:xfrm>
            <a:off x="3714750" y="3759200"/>
            <a:ext cx="4762500" cy="1460500"/>
            <a:chOff x="3983420" y="3303309"/>
            <a:chExt cx="4225159" cy="1114106"/>
          </a:xfrm>
        </p:grpSpPr>
        <p:pic>
          <p:nvPicPr>
            <p:cNvPr id="12" name="Picture 11" descr="A person with long hair wearing glasses&#10;&#10;Description automatically generated with low confidence">
              <a:extLst>
                <a:ext uri="{FF2B5EF4-FFF2-40B4-BE49-F238E27FC236}">
                  <a16:creationId xmlns:a16="http://schemas.microsoft.com/office/drawing/2014/main" id="{CAFDC898-4785-5931-3E87-60EF46568BB9}"/>
                </a:ext>
              </a:extLst>
            </p:cNvPr>
            <p:cNvPicPr>
              <a:picLocks noChangeAspect="1"/>
            </p:cNvPicPr>
            <p:nvPr/>
          </p:nvPicPr>
          <p:blipFill>
            <a:blip r:embed="rId3"/>
            <a:stretch>
              <a:fillRect/>
            </a:stretch>
          </p:blipFill>
          <p:spPr>
            <a:xfrm>
              <a:off x="7267777" y="3303309"/>
              <a:ext cx="940802" cy="1114106"/>
            </a:xfrm>
            <a:prstGeom prst="rect">
              <a:avLst/>
            </a:prstGeom>
            <a:effectLst>
              <a:outerShdw blurRad="50800" dist="38100" dir="2700000" algn="tl" rotWithShape="0">
                <a:prstClr val="black">
                  <a:alpha val="40000"/>
                </a:prstClr>
              </a:outerShdw>
            </a:effectLst>
          </p:spPr>
        </p:pic>
        <p:pic>
          <p:nvPicPr>
            <p:cNvPr id="13" name="Picture 12" descr="A person in a suit and tie&#10;&#10;Description automatically generated">
              <a:extLst>
                <a:ext uri="{FF2B5EF4-FFF2-40B4-BE49-F238E27FC236}">
                  <a16:creationId xmlns:a16="http://schemas.microsoft.com/office/drawing/2014/main" id="{22CF54A7-7730-8387-5CB5-0301E5AB36B8}"/>
                </a:ext>
              </a:extLst>
            </p:cNvPr>
            <p:cNvPicPr>
              <a:picLocks noChangeAspect="1"/>
            </p:cNvPicPr>
            <p:nvPr/>
          </p:nvPicPr>
          <p:blipFill>
            <a:blip r:embed="rId4"/>
            <a:stretch>
              <a:fillRect/>
            </a:stretch>
          </p:blipFill>
          <p:spPr>
            <a:xfrm>
              <a:off x="3983420" y="3303309"/>
              <a:ext cx="940802" cy="1114106"/>
            </a:xfrm>
            <a:prstGeom prst="rect">
              <a:avLst/>
            </a:prstGeom>
            <a:effectLst>
              <a:outerShdw blurRad="50800" dist="38100" dir="2700000" algn="tl" rotWithShape="0">
                <a:prstClr val="black">
                  <a:alpha val="40000"/>
                </a:prstClr>
              </a:outerShdw>
            </a:effectLst>
          </p:spPr>
        </p:pic>
        <p:pic>
          <p:nvPicPr>
            <p:cNvPr id="14" name="Picture 13" descr="A person wearing glasses and a suit&#10;&#10;Description automatically generated with medium confidence">
              <a:extLst>
                <a:ext uri="{FF2B5EF4-FFF2-40B4-BE49-F238E27FC236}">
                  <a16:creationId xmlns:a16="http://schemas.microsoft.com/office/drawing/2014/main" id="{EC6D7C85-3D04-9DE9-50EC-64F3CA5B0937}"/>
                </a:ext>
              </a:extLst>
            </p:cNvPr>
            <p:cNvPicPr>
              <a:picLocks noChangeAspect="1"/>
            </p:cNvPicPr>
            <p:nvPr/>
          </p:nvPicPr>
          <p:blipFill>
            <a:blip r:embed="rId5"/>
            <a:stretch>
              <a:fillRect/>
            </a:stretch>
          </p:blipFill>
          <p:spPr>
            <a:xfrm>
              <a:off x="5625598" y="3303309"/>
              <a:ext cx="940802" cy="1114106"/>
            </a:xfrm>
            <a:prstGeom prst="rect">
              <a:avLst/>
            </a:prstGeom>
            <a:effectLst>
              <a:outerShdw blurRad="50800" dist="38100" dir="2700000" algn="tl" rotWithShape="0">
                <a:prstClr val="black">
                  <a:alpha val="40000"/>
                </a:prstClr>
              </a:outerShdw>
            </a:effectLst>
          </p:spPr>
        </p:pic>
      </p:grpSp>
      <p:sp>
        <p:nvSpPr>
          <p:cNvPr id="3080" name="Subtitle 2">
            <a:extLst>
              <a:ext uri="{FF2B5EF4-FFF2-40B4-BE49-F238E27FC236}">
                <a16:creationId xmlns:a16="http://schemas.microsoft.com/office/drawing/2014/main" id="{6E75CE8D-A170-D39C-4E46-FCBD79A4BFEF}"/>
              </a:ext>
            </a:extLst>
          </p:cNvPr>
          <p:cNvSpPr txBox="1">
            <a:spLocks noChangeArrowheads="1"/>
          </p:cNvSpPr>
          <p:nvPr/>
        </p:nvSpPr>
        <p:spPr bwMode="auto">
          <a:xfrm>
            <a:off x="3594100" y="5399088"/>
            <a:ext cx="507047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alt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Devesh Sinha               Mohit Kiradoo                Kajal Gupta</a:t>
            </a:r>
          </a:p>
        </p:txBody>
      </p:sp>
      <p:sp>
        <p:nvSpPr>
          <p:cNvPr id="3082" name="Subtitle 2">
            <a:extLst>
              <a:ext uri="{FF2B5EF4-FFF2-40B4-BE49-F238E27FC236}">
                <a16:creationId xmlns:a16="http://schemas.microsoft.com/office/drawing/2014/main" id="{2E90C3BF-F516-5116-6E7D-69FB3F7B7033}"/>
              </a:ext>
            </a:extLst>
          </p:cNvPr>
          <p:cNvSpPr txBox="1">
            <a:spLocks noChangeArrowheads="1"/>
          </p:cNvSpPr>
          <p:nvPr/>
        </p:nvSpPr>
        <p:spPr bwMode="auto">
          <a:xfrm>
            <a:off x="3714750" y="5843588"/>
            <a:ext cx="47625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T. A. Pai Management Institute</a:t>
            </a:r>
          </a:p>
        </p:txBody>
      </p:sp>
      <p:sp>
        <p:nvSpPr>
          <p:cNvPr id="17" name="Subtitle 2">
            <a:extLst>
              <a:ext uri="{FF2B5EF4-FFF2-40B4-BE49-F238E27FC236}">
                <a16:creationId xmlns:a16="http://schemas.microsoft.com/office/drawing/2014/main" id="{A2D9F975-D636-DE27-8483-E82E085D9A48}"/>
              </a:ext>
            </a:extLst>
          </p:cNvPr>
          <p:cNvSpPr txBox="1">
            <a:spLocks/>
          </p:cNvSpPr>
          <p:nvPr/>
        </p:nvSpPr>
        <p:spPr>
          <a:xfrm>
            <a:off x="4338638" y="1638300"/>
            <a:ext cx="3514725" cy="357188"/>
          </a:xfrm>
          <a:prstGeom prst="rect">
            <a:avLst/>
          </a:prstGeom>
          <a:solidFill>
            <a:schemeClr val="bg1"/>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Team SORTED</a:t>
            </a:r>
          </a:p>
        </p:txBody>
      </p:sp>
      <p:sp>
        <p:nvSpPr>
          <p:cNvPr id="3" name="Title 2">
            <a:extLst>
              <a:ext uri="{FF2B5EF4-FFF2-40B4-BE49-F238E27FC236}">
                <a16:creationId xmlns:a16="http://schemas.microsoft.com/office/drawing/2014/main" id="{006E3E04-9126-CE67-9D8E-0D1A81D8F34A}"/>
              </a:ext>
            </a:extLst>
          </p:cNvPr>
          <p:cNvSpPr>
            <a:spLocks noGrp="1"/>
          </p:cNvSpPr>
          <p:nvPr>
            <p:ph type="ctrTitle"/>
          </p:nvPr>
        </p:nvSpPr>
        <p:spPr>
          <a:xfrm>
            <a:off x="1695450" y="1041400"/>
            <a:ext cx="9144000" cy="2387600"/>
          </a:xfrm>
        </p:spPr>
        <p:txBody>
          <a:bodyPr>
            <a:normAutofit/>
          </a:bodyPr>
          <a:lstStyle/>
          <a:p>
            <a:r>
              <a:rPr lang="en-IN" sz="4800" b="1" dirty="0"/>
              <a:t>PRODUCT DECODE</a:t>
            </a:r>
            <a:br>
              <a:rPr lang="en-IN" sz="4800" dirty="0"/>
            </a:br>
            <a:r>
              <a:rPr lang="en-IN" sz="4400" dirty="0">
                <a:latin typeface="Abadi" panose="020B0604020104020204" pitchFamily="34" charset="0"/>
              </a:rPr>
              <a:t>   </a:t>
            </a:r>
            <a:endParaRPr lang="en-IN" sz="4800" dirty="0"/>
          </a:p>
        </p:txBody>
      </p:sp>
      <p:pic>
        <p:nvPicPr>
          <p:cNvPr id="4" name="Picture 3">
            <a:extLst>
              <a:ext uri="{FF2B5EF4-FFF2-40B4-BE49-F238E27FC236}">
                <a16:creationId xmlns:a16="http://schemas.microsoft.com/office/drawing/2014/main" id="{D6A09868-23E7-771E-E375-54B72A95B609}"/>
              </a:ext>
            </a:extLst>
          </p:cNvPr>
          <p:cNvPicPr>
            <a:picLocks noChangeAspect="1"/>
          </p:cNvPicPr>
          <p:nvPr/>
        </p:nvPicPr>
        <p:blipFill>
          <a:blip r:embed="rId6"/>
          <a:stretch>
            <a:fillRect/>
          </a:stretch>
        </p:blipFill>
        <p:spPr>
          <a:xfrm>
            <a:off x="11155590" y="43093"/>
            <a:ext cx="1036410" cy="998307"/>
          </a:xfrm>
          <a:prstGeom prst="rect">
            <a:avLst/>
          </a:prstGeom>
        </p:spPr>
      </p:pic>
      <p:pic>
        <p:nvPicPr>
          <p:cNvPr id="8" name="Picture 7">
            <a:extLst>
              <a:ext uri="{FF2B5EF4-FFF2-40B4-BE49-F238E27FC236}">
                <a16:creationId xmlns:a16="http://schemas.microsoft.com/office/drawing/2014/main" id="{E47E5F51-ED7E-1C72-207D-091FAC5BE6BB}"/>
              </a:ext>
            </a:extLst>
          </p:cNvPr>
          <p:cNvPicPr>
            <a:picLocks noChangeAspect="1"/>
          </p:cNvPicPr>
          <p:nvPr/>
        </p:nvPicPr>
        <p:blipFill>
          <a:blip r:embed="rId7"/>
          <a:stretch>
            <a:fillRect/>
          </a:stretch>
        </p:blipFill>
        <p:spPr>
          <a:xfrm>
            <a:off x="0" y="142161"/>
            <a:ext cx="899238" cy="800169"/>
          </a:xfrm>
          <a:prstGeom prst="rect">
            <a:avLst/>
          </a:prstGeom>
        </p:spPr>
      </p:pic>
      <p:pic>
        <p:nvPicPr>
          <p:cNvPr id="6146" name="Picture 2">
            <a:extLst>
              <a:ext uri="{FF2B5EF4-FFF2-40B4-BE49-F238E27FC236}">
                <a16:creationId xmlns:a16="http://schemas.microsoft.com/office/drawing/2014/main" id="{5FCE6B69-5C55-B02A-7F80-B545895420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4975" y="2730569"/>
            <a:ext cx="698420" cy="6984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02E1D93-1637-6408-B9C1-D8D549E0816D}"/>
              </a:ext>
            </a:extLst>
          </p:cNvPr>
          <p:cNvSpPr txBox="1"/>
          <p:nvPr/>
        </p:nvSpPr>
        <p:spPr>
          <a:xfrm>
            <a:off x="4943395" y="2806631"/>
            <a:ext cx="3284764" cy="584775"/>
          </a:xfrm>
          <a:prstGeom prst="rect">
            <a:avLst/>
          </a:prstGeom>
          <a:noFill/>
        </p:spPr>
        <p:txBody>
          <a:bodyPr wrap="square" rtlCol="0">
            <a:spAutoFit/>
          </a:bodyPr>
          <a:lstStyle/>
          <a:p>
            <a:r>
              <a:rPr lang="en-IN" sz="3200" b="1" dirty="0"/>
              <a:t>Product Teardown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B2A38765-B219-C965-ECE9-F59F6053DDAC}"/>
              </a:ext>
            </a:extLst>
          </p:cNvPr>
          <p:cNvSpPr/>
          <p:nvPr/>
        </p:nvSpPr>
        <p:spPr>
          <a:xfrm>
            <a:off x="137757" y="4754696"/>
            <a:ext cx="2652944" cy="20297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42DB47C5-FD47-3407-9352-814DAF8C95E6}"/>
              </a:ext>
            </a:extLst>
          </p:cNvPr>
          <p:cNvSpPr/>
          <p:nvPr/>
        </p:nvSpPr>
        <p:spPr>
          <a:xfrm>
            <a:off x="7739743" y="2886117"/>
            <a:ext cx="4423474" cy="10969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212FDEDB-A448-F24C-F4A6-6FE0A36D3FE8}"/>
              </a:ext>
            </a:extLst>
          </p:cNvPr>
          <p:cNvSpPr/>
          <p:nvPr/>
        </p:nvSpPr>
        <p:spPr>
          <a:xfrm>
            <a:off x="2790701" y="2895600"/>
            <a:ext cx="4664459" cy="10969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AFBE3BDB-7B47-B3CE-53A4-0D0AF07DF235}"/>
              </a:ext>
            </a:extLst>
          </p:cNvPr>
          <p:cNvSpPr/>
          <p:nvPr/>
        </p:nvSpPr>
        <p:spPr>
          <a:xfrm>
            <a:off x="59676" y="2895600"/>
            <a:ext cx="2372504" cy="10969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3ADEBDA-3E37-113D-6326-47A3E9E1CB10}"/>
              </a:ext>
            </a:extLst>
          </p:cNvPr>
          <p:cNvSpPr txBox="1"/>
          <p:nvPr/>
        </p:nvSpPr>
        <p:spPr>
          <a:xfrm>
            <a:off x="26439" y="1032034"/>
            <a:ext cx="6868886" cy="1384995"/>
          </a:xfrm>
          <a:prstGeom prst="rect">
            <a:avLst/>
          </a:prstGeom>
          <a:noFill/>
          <a:ln>
            <a:solidFill>
              <a:schemeClr val="bg1">
                <a:lumMod val="50000"/>
              </a:schemeClr>
            </a:solidFill>
          </a:ln>
        </p:spPr>
        <p:txBody>
          <a:bodyPr wrap="square">
            <a:spAutoFit/>
          </a:bodyPr>
          <a:lstStyle/>
          <a:p>
            <a:r>
              <a:rPr lang="en-US" sz="1400" b="1" dirty="0"/>
              <a:t>BeReal</a:t>
            </a:r>
            <a:r>
              <a:rPr lang="en-US" sz="1400" dirty="0"/>
              <a:t> is a free social media app that asks users to take a quick snapshot of an ‘authentic moment’ during their day to share with their followers. There are no filters or opportunities to stage the ‘perfect photo’ – what you see is what you get. It is formatted to make the user show their ‘real self’. </a:t>
            </a:r>
          </a:p>
          <a:p>
            <a:r>
              <a:rPr lang="en-US" sz="1400" dirty="0"/>
              <a:t>The French social media app which was released in 2020, was developed by Alexis Barreyat and Kevin Perreau. </a:t>
            </a:r>
          </a:p>
        </p:txBody>
      </p:sp>
      <p:pic>
        <p:nvPicPr>
          <p:cNvPr id="1026" name="Picture 2">
            <a:extLst>
              <a:ext uri="{FF2B5EF4-FFF2-40B4-BE49-F238E27FC236}">
                <a16:creationId xmlns:a16="http://schemas.microsoft.com/office/drawing/2014/main" id="{318E5D65-008C-75C7-FADD-5E15C573D7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721" b="35375"/>
          <a:stretch/>
        </p:blipFill>
        <p:spPr bwMode="auto">
          <a:xfrm>
            <a:off x="821093" y="670075"/>
            <a:ext cx="1068451" cy="2981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242D426-56E3-3931-52A5-F0E3A0B4B561}"/>
              </a:ext>
            </a:extLst>
          </p:cNvPr>
          <p:cNvSpPr txBox="1"/>
          <p:nvPr/>
        </p:nvSpPr>
        <p:spPr>
          <a:xfrm>
            <a:off x="0" y="634480"/>
            <a:ext cx="858416" cy="369332"/>
          </a:xfrm>
          <a:prstGeom prst="rect">
            <a:avLst/>
          </a:prstGeom>
          <a:noFill/>
        </p:spPr>
        <p:txBody>
          <a:bodyPr wrap="square" rtlCol="0">
            <a:spAutoFit/>
          </a:bodyPr>
          <a:lstStyle/>
          <a:p>
            <a:pPr algn="ctr"/>
            <a:r>
              <a:rPr lang="en-IN" b="1" dirty="0"/>
              <a:t>About</a:t>
            </a:r>
          </a:p>
        </p:txBody>
      </p:sp>
      <p:pic>
        <p:nvPicPr>
          <p:cNvPr id="1028" name="Picture 4" descr="Achievement">
            <a:extLst>
              <a:ext uri="{FF2B5EF4-FFF2-40B4-BE49-F238E27FC236}">
                <a16:creationId xmlns:a16="http://schemas.microsoft.com/office/drawing/2014/main" id="{FEBF923A-AE8E-E3BF-C591-4FC90A5EB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607" y="602820"/>
            <a:ext cx="597159" cy="5971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sion ">
            <a:extLst>
              <a:ext uri="{FF2B5EF4-FFF2-40B4-BE49-F238E27FC236}">
                <a16:creationId xmlns:a16="http://schemas.microsoft.com/office/drawing/2014/main" id="{60BC381C-B83B-1AAD-EDEC-9B1EA15B0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0132" y="602820"/>
            <a:ext cx="597159" cy="5971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DA072D3-0EFB-D42B-4E95-527F97BCD386}"/>
              </a:ext>
            </a:extLst>
          </p:cNvPr>
          <p:cNvSpPr txBox="1"/>
          <p:nvPr/>
        </p:nvSpPr>
        <p:spPr>
          <a:xfrm>
            <a:off x="7076009" y="1246597"/>
            <a:ext cx="2218354" cy="1169551"/>
          </a:xfrm>
          <a:prstGeom prst="rect">
            <a:avLst/>
          </a:prstGeom>
          <a:noFill/>
        </p:spPr>
        <p:txBody>
          <a:bodyPr wrap="square">
            <a:spAutoFit/>
          </a:bodyPr>
          <a:lstStyle/>
          <a:p>
            <a:pPr algn="ctr"/>
            <a:r>
              <a:rPr lang="en-US" sz="1400" b="1" dirty="0"/>
              <a:t>MISSION</a:t>
            </a:r>
          </a:p>
          <a:p>
            <a:pPr algn="ctr"/>
            <a:r>
              <a:rPr lang="en-US" sz="1400" dirty="0"/>
              <a:t>"BeReal wants to be beacon of change in social media &amp; create a healthier &amp; real version of it." </a:t>
            </a:r>
          </a:p>
        </p:txBody>
      </p:sp>
      <p:sp>
        <p:nvSpPr>
          <p:cNvPr id="16" name="TextBox 15">
            <a:extLst>
              <a:ext uri="{FF2B5EF4-FFF2-40B4-BE49-F238E27FC236}">
                <a16:creationId xmlns:a16="http://schemas.microsoft.com/office/drawing/2014/main" id="{0BD3671F-7556-DFA7-EEC0-3CDA96011BBE}"/>
              </a:ext>
            </a:extLst>
          </p:cNvPr>
          <p:cNvSpPr txBox="1"/>
          <p:nvPr/>
        </p:nvSpPr>
        <p:spPr>
          <a:xfrm>
            <a:off x="9777416" y="1246597"/>
            <a:ext cx="2240415" cy="1169551"/>
          </a:xfrm>
          <a:prstGeom prst="rect">
            <a:avLst/>
          </a:prstGeom>
          <a:noFill/>
        </p:spPr>
        <p:txBody>
          <a:bodyPr wrap="square">
            <a:spAutoFit/>
          </a:bodyPr>
          <a:lstStyle/>
          <a:p>
            <a:pPr algn="ctr"/>
            <a:r>
              <a:rPr lang="en-US" sz="1400" b="1" i="0" dirty="0">
                <a:solidFill>
                  <a:srgbClr val="000000"/>
                </a:solidFill>
                <a:effectLst/>
                <a:latin typeface="cnnsans"/>
              </a:rPr>
              <a:t>VISION</a:t>
            </a:r>
          </a:p>
          <a:p>
            <a:pPr algn="ctr"/>
            <a:r>
              <a:rPr lang="en-US" sz="1400" b="0" i="0" dirty="0">
                <a:solidFill>
                  <a:srgbClr val="000000"/>
                </a:solidFill>
                <a:effectLst/>
                <a:latin typeface="cnnsans"/>
              </a:rPr>
              <a:t>To create “an alternative to addictive social networks” that focus on amassing influence</a:t>
            </a:r>
            <a:endParaRPr lang="en-IN" sz="1400" dirty="0"/>
          </a:p>
        </p:txBody>
      </p:sp>
      <p:cxnSp>
        <p:nvCxnSpPr>
          <p:cNvPr id="18" name="Straight Connector 17">
            <a:extLst>
              <a:ext uri="{FF2B5EF4-FFF2-40B4-BE49-F238E27FC236}">
                <a16:creationId xmlns:a16="http://schemas.microsoft.com/office/drawing/2014/main" id="{512D27DB-CEE9-6D5B-BE61-10B633210000}"/>
              </a:ext>
            </a:extLst>
          </p:cNvPr>
          <p:cNvCxnSpPr/>
          <p:nvPr/>
        </p:nvCxnSpPr>
        <p:spPr>
          <a:xfrm>
            <a:off x="9535889" y="634480"/>
            <a:ext cx="0" cy="17816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009494A-3A81-FA0E-1E1B-DF65F387C148}"/>
              </a:ext>
            </a:extLst>
          </p:cNvPr>
          <p:cNvSpPr txBox="1"/>
          <p:nvPr/>
        </p:nvSpPr>
        <p:spPr>
          <a:xfrm>
            <a:off x="45099" y="2517708"/>
            <a:ext cx="2324877" cy="369332"/>
          </a:xfrm>
          <a:prstGeom prst="rect">
            <a:avLst/>
          </a:prstGeom>
          <a:noFill/>
        </p:spPr>
        <p:txBody>
          <a:bodyPr wrap="square" rtlCol="0">
            <a:spAutoFit/>
          </a:bodyPr>
          <a:lstStyle/>
          <a:p>
            <a:pPr algn="ctr"/>
            <a:r>
              <a:rPr lang="en-IN" b="1" dirty="0"/>
              <a:t>Key Value Proposition</a:t>
            </a:r>
          </a:p>
        </p:txBody>
      </p:sp>
      <p:pic>
        <p:nvPicPr>
          <p:cNvPr id="1038" name="Picture 14" descr="Original ">
            <a:extLst>
              <a:ext uri="{FF2B5EF4-FFF2-40B4-BE49-F238E27FC236}">
                <a16:creationId xmlns:a16="http://schemas.microsoft.com/office/drawing/2014/main" id="{19A6DBA8-7BF4-58CA-13B2-D7DE98320E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62" y="3029186"/>
            <a:ext cx="573031" cy="57303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72E919D-F346-4CE2-4CA9-99567EFFFF49}"/>
              </a:ext>
            </a:extLst>
          </p:cNvPr>
          <p:cNvSpPr txBox="1"/>
          <p:nvPr/>
        </p:nvSpPr>
        <p:spPr>
          <a:xfrm>
            <a:off x="53273" y="3649188"/>
            <a:ext cx="962607" cy="307777"/>
          </a:xfrm>
          <a:prstGeom prst="rect">
            <a:avLst/>
          </a:prstGeom>
          <a:noFill/>
        </p:spPr>
        <p:txBody>
          <a:bodyPr wrap="square" rtlCol="0">
            <a:spAutoFit/>
          </a:bodyPr>
          <a:lstStyle/>
          <a:p>
            <a:pPr algn="ctr"/>
            <a:r>
              <a:rPr lang="en-IN" sz="1400" b="1" dirty="0"/>
              <a:t>Authentic</a:t>
            </a:r>
          </a:p>
        </p:txBody>
      </p:sp>
      <p:pic>
        <p:nvPicPr>
          <p:cNvPr id="1040" name="Picture 16" descr="High five ">
            <a:extLst>
              <a:ext uri="{FF2B5EF4-FFF2-40B4-BE49-F238E27FC236}">
                <a16:creationId xmlns:a16="http://schemas.microsoft.com/office/drawing/2014/main" id="{55DC70B4-FD27-BBBC-AB70-8D26147692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7818" y="3076157"/>
            <a:ext cx="573031" cy="57303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87DE4D4-AA98-A00F-EAEC-82E2A24E4E8D}"/>
              </a:ext>
            </a:extLst>
          </p:cNvPr>
          <p:cNvSpPr txBox="1"/>
          <p:nvPr/>
        </p:nvSpPr>
        <p:spPr>
          <a:xfrm>
            <a:off x="1165346" y="3649188"/>
            <a:ext cx="1233597" cy="307777"/>
          </a:xfrm>
          <a:prstGeom prst="rect">
            <a:avLst/>
          </a:prstGeom>
          <a:noFill/>
        </p:spPr>
        <p:txBody>
          <a:bodyPr wrap="square" rtlCol="0">
            <a:spAutoFit/>
          </a:bodyPr>
          <a:lstStyle/>
          <a:p>
            <a:pPr algn="ctr"/>
            <a:r>
              <a:rPr lang="en-IN" sz="1400" b="1" dirty="0"/>
              <a:t>User Friendly</a:t>
            </a:r>
          </a:p>
        </p:txBody>
      </p:sp>
      <p:sp>
        <p:nvSpPr>
          <p:cNvPr id="27" name="TextBox 26">
            <a:extLst>
              <a:ext uri="{FF2B5EF4-FFF2-40B4-BE49-F238E27FC236}">
                <a16:creationId xmlns:a16="http://schemas.microsoft.com/office/drawing/2014/main" id="{9EEB08CB-0C53-9AB7-06F1-18E7D3A2BA1F}"/>
              </a:ext>
            </a:extLst>
          </p:cNvPr>
          <p:cNvSpPr txBox="1"/>
          <p:nvPr/>
        </p:nvSpPr>
        <p:spPr>
          <a:xfrm>
            <a:off x="3883094" y="2517708"/>
            <a:ext cx="2324877" cy="369332"/>
          </a:xfrm>
          <a:prstGeom prst="rect">
            <a:avLst/>
          </a:prstGeom>
          <a:noFill/>
        </p:spPr>
        <p:txBody>
          <a:bodyPr wrap="square" rtlCol="0">
            <a:spAutoFit/>
          </a:bodyPr>
          <a:lstStyle/>
          <a:p>
            <a:pPr algn="ctr"/>
            <a:r>
              <a:rPr lang="en-IN" b="1" dirty="0"/>
              <a:t>The Ecosystem</a:t>
            </a:r>
          </a:p>
        </p:txBody>
      </p:sp>
      <p:sp>
        <p:nvSpPr>
          <p:cNvPr id="30" name="Rectangle: Rounded Corners 29">
            <a:extLst>
              <a:ext uri="{FF2B5EF4-FFF2-40B4-BE49-F238E27FC236}">
                <a16:creationId xmlns:a16="http://schemas.microsoft.com/office/drawing/2014/main" id="{CE4CDE8E-0FD4-BC79-744B-F03191997925}"/>
              </a:ext>
            </a:extLst>
          </p:cNvPr>
          <p:cNvSpPr/>
          <p:nvPr/>
        </p:nvSpPr>
        <p:spPr>
          <a:xfrm>
            <a:off x="2892482" y="3057179"/>
            <a:ext cx="2024743" cy="3018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Exclusive Platform</a:t>
            </a:r>
          </a:p>
        </p:txBody>
      </p:sp>
      <p:sp>
        <p:nvSpPr>
          <p:cNvPr id="31" name="Rectangle: Rounded Corners 30">
            <a:extLst>
              <a:ext uri="{FF2B5EF4-FFF2-40B4-BE49-F238E27FC236}">
                <a16:creationId xmlns:a16="http://schemas.microsoft.com/office/drawing/2014/main" id="{3BA484C9-1843-DF9B-1B1C-30A6B56944C5}"/>
              </a:ext>
            </a:extLst>
          </p:cNvPr>
          <p:cNvSpPr/>
          <p:nvPr/>
        </p:nvSpPr>
        <p:spPr>
          <a:xfrm>
            <a:off x="5069625" y="3057178"/>
            <a:ext cx="2301551" cy="3018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Notifications</a:t>
            </a:r>
          </a:p>
        </p:txBody>
      </p:sp>
      <p:sp>
        <p:nvSpPr>
          <p:cNvPr id="32" name="Rectangle: Rounded Corners 31">
            <a:extLst>
              <a:ext uri="{FF2B5EF4-FFF2-40B4-BE49-F238E27FC236}">
                <a16:creationId xmlns:a16="http://schemas.microsoft.com/office/drawing/2014/main" id="{E46879B9-3B91-6D7A-926A-4BC137F19EEC}"/>
              </a:ext>
            </a:extLst>
          </p:cNvPr>
          <p:cNvSpPr/>
          <p:nvPr/>
        </p:nvSpPr>
        <p:spPr>
          <a:xfrm>
            <a:off x="2901813" y="3602217"/>
            <a:ext cx="2024743" cy="3018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Content Providers</a:t>
            </a:r>
          </a:p>
        </p:txBody>
      </p:sp>
      <p:sp>
        <p:nvSpPr>
          <p:cNvPr id="33" name="Rectangle: Rounded Corners 32">
            <a:extLst>
              <a:ext uri="{FF2B5EF4-FFF2-40B4-BE49-F238E27FC236}">
                <a16:creationId xmlns:a16="http://schemas.microsoft.com/office/drawing/2014/main" id="{DBBEB1C3-5B38-1F96-280D-00083A9856AC}"/>
              </a:ext>
            </a:extLst>
          </p:cNvPr>
          <p:cNvSpPr/>
          <p:nvPr/>
        </p:nvSpPr>
        <p:spPr>
          <a:xfrm>
            <a:off x="5069625" y="3602217"/>
            <a:ext cx="2301551" cy="3018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Information Providers</a:t>
            </a:r>
          </a:p>
        </p:txBody>
      </p:sp>
      <p:sp>
        <p:nvSpPr>
          <p:cNvPr id="36" name="Rectangle: Rounded Corners 35">
            <a:extLst>
              <a:ext uri="{FF2B5EF4-FFF2-40B4-BE49-F238E27FC236}">
                <a16:creationId xmlns:a16="http://schemas.microsoft.com/office/drawing/2014/main" id="{CEB3B7F5-CAC3-419C-EDF4-5528447FCE30}"/>
              </a:ext>
            </a:extLst>
          </p:cNvPr>
          <p:cNvSpPr/>
          <p:nvPr/>
        </p:nvSpPr>
        <p:spPr>
          <a:xfrm>
            <a:off x="9957998" y="2977937"/>
            <a:ext cx="2134473" cy="43853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Daily Active Android Users: 2.9 MN </a:t>
            </a:r>
          </a:p>
        </p:txBody>
      </p:sp>
      <p:sp>
        <p:nvSpPr>
          <p:cNvPr id="37" name="Rectangle: Rounded Corners 36">
            <a:extLst>
              <a:ext uri="{FF2B5EF4-FFF2-40B4-BE49-F238E27FC236}">
                <a16:creationId xmlns:a16="http://schemas.microsoft.com/office/drawing/2014/main" id="{9CD956D9-2258-6CF8-BF3A-0156C271D039}"/>
              </a:ext>
            </a:extLst>
          </p:cNvPr>
          <p:cNvSpPr/>
          <p:nvPr/>
        </p:nvSpPr>
        <p:spPr>
          <a:xfrm>
            <a:off x="9957998" y="3486515"/>
            <a:ext cx="2134473" cy="43853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Daily Active iPhone Users: 3.93 MN </a:t>
            </a:r>
          </a:p>
        </p:txBody>
      </p:sp>
      <p:sp>
        <p:nvSpPr>
          <p:cNvPr id="38" name="TextBox 37">
            <a:extLst>
              <a:ext uri="{FF2B5EF4-FFF2-40B4-BE49-F238E27FC236}">
                <a16:creationId xmlns:a16="http://schemas.microsoft.com/office/drawing/2014/main" id="{C1A1A16D-544B-19A3-D377-732E0304C237}"/>
              </a:ext>
            </a:extLst>
          </p:cNvPr>
          <p:cNvSpPr txBox="1"/>
          <p:nvPr/>
        </p:nvSpPr>
        <p:spPr>
          <a:xfrm>
            <a:off x="8633834" y="2518871"/>
            <a:ext cx="2324877" cy="369332"/>
          </a:xfrm>
          <a:prstGeom prst="rect">
            <a:avLst/>
          </a:prstGeom>
          <a:noFill/>
        </p:spPr>
        <p:txBody>
          <a:bodyPr wrap="square" rtlCol="0">
            <a:spAutoFit/>
          </a:bodyPr>
          <a:lstStyle/>
          <a:p>
            <a:pPr algn="ctr"/>
            <a:r>
              <a:rPr lang="en-IN" b="1" dirty="0"/>
              <a:t>Platform Performance</a:t>
            </a:r>
          </a:p>
        </p:txBody>
      </p:sp>
      <p:sp>
        <p:nvSpPr>
          <p:cNvPr id="39" name="Rectangle: Rounded Corners 38">
            <a:extLst>
              <a:ext uri="{FF2B5EF4-FFF2-40B4-BE49-F238E27FC236}">
                <a16:creationId xmlns:a16="http://schemas.microsoft.com/office/drawing/2014/main" id="{5C446A32-912E-3E05-8305-700BFC94F918}"/>
              </a:ext>
            </a:extLst>
          </p:cNvPr>
          <p:cNvSpPr/>
          <p:nvPr/>
        </p:nvSpPr>
        <p:spPr>
          <a:xfrm>
            <a:off x="7807209" y="2983023"/>
            <a:ext cx="2134473" cy="43853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10 MN+ downloads on Playstore</a:t>
            </a:r>
          </a:p>
        </p:txBody>
      </p:sp>
      <p:sp>
        <p:nvSpPr>
          <p:cNvPr id="40" name="Rectangle: Rounded Corners 39">
            <a:extLst>
              <a:ext uri="{FF2B5EF4-FFF2-40B4-BE49-F238E27FC236}">
                <a16:creationId xmlns:a16="http://schemas.microsoft.com/office/drawing/2014/main" id="{C7464FBB-CC07-2D94-EDCA-88C0C999F7B0}"/>
              </a:ext>
            </a:extLst>
          </p:cNvPr>
          <p:cNvSpPr/>
          <p:nvPr/>
        </p:nvSpPr>
        <p:spPr>
          <a:xfrm>
            <a:off x="7807208" y="3483724"/>
            <a:ext cx="2134473" cy="43853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User Ratings: 4.6</a:t>
            </a:r>
          </a:p>
        </p:txBody>
      </p:sp>
      <p:cxnSp>
        <p:nvCxnSpPr>
          <p:cNvPr id="10" name="Straight Connector 9">
            <a:extLst>
              <a:ext uri="{FF2B5EF4-FFF2-40B4-BE49-F238E27FC236}">
                <a16:creationId xmlns:a16="http://schemas.microsoft.com/office/drawing/2014/main" id="{4962C58C-9E46-A868-264A-34051E181C9C}"/>
              </a:ext>
            </a:extLst>
          </p:cNvPr>
          <p:cNvCxnSpPr/>
          <p:nvPr/>
        </p:nvCxnSpPr>
        <p:spPr>
          <a:xfrm>
            <a:off x="2575249" y="2638854"/>
            <a:ext cx="0" cy="13536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175342-B5B1-9324-326A-34EEB3E59F4E}"/>
              </a:ext>
            </a:extLst>
          </p:cNvPr>
          <p:cNvCxnSpPr/>
          <p:nvPr/>
        </p:nvCxnSpPr>
        <p:spPr>
          <a:xfrm>
            <a:off x="7598231" y="2603271"/>
            <a:ext cx="0" cy="13536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2743D4-CF4F-D737-ED34-0AC2343F48FA}"/>
              </a:ext>
            </a:extLst>
          </p:cNvPr>
          <p:cNvSpPr txBox="1"/>
          <p:nvPr/>
        </p:nvSpPr>
        <p:spPr>
          <a:xfrm>
            <a:off x="139959" y="4300385"/>
            <a:ext cx="1791072" cy="369332"/>
          </a:xfrm>
          <a:prstGeom prst="rect">
            <a:avLst/>
          </a:prstGeom>
          <a:noFill/>
        </p:spPr>
        <p:txBody>
          <a:bodyPr wrap="square" rtlCol="0">
            <a:spAutoFit/>
          </a:bodyPr>
          <a:lstStyle/>
          <a:p>
            <a:r>
              <a:rPr lang="en-IN" b="1" dirty="0"/>
              <a:t>Competitors</a:t>
            </a:r>
          </a:p>
        </p:txBody>
      </p:sp>
      <p:sp>
        <p:nvSpPr>
          <p:cNvPr id="17" name="TextBox 16">
            <a:extLst>
              <a:ext uri="{FF2B5EF4-FFF2-40B4-BE49-F238E27FC236}">
                <a16:creationId xmlns:a16="http://schemas.microsoft.com/office/drawing/2014/main" id="{71836D27-5EE2-94B5-29CC-81796D4CB349}"/>
              </a:ext>
            </a:extLst>
          </p:cNvPr>
          <p:cNvSpPr txBox="1"/>
          <p:nvPr/>
        </p:nvSpPr>
        <p:spPr>
          <a:xfrm>
            <a:off x="373827" y="4814596"/>
            <a:ext cx="650229" cy="307777"/>
          </a:xfrm>
          <a:prstGeom prst="rect">
            <a:avLst/>
          </a:prstGeom>
          <a:noFill/>
        </p:spPr>
        <p:txBody>
          <a:bodyPr wrap="square" rtlCol="0">
            <a:spAutoFit/>
          </a:bodyPr>
          <a:lstStyle/>
          <a:p>
            <a:r>
              <a:rPr lang="en-IN" sz="1400" b="1" dirty="0"/>
              <a:t>Direct</a:t>
            </a:r>
          </a:p>
        </p:txBody>
      </p:sp>
      <p:sp>
        <p:nvSpPr>
          <p:cNvPr id="19" name="TextBox 18">
            <a:extLst>
              <a:ext uri="{FF2B5EF4-FFF2-40B4-BE49-F238E27FC236}">
                <a16:creationId xmlns:a16="http://schemas.microsoft.com/office/drawing/2014/main" id="{6B39EF6B-DA9B-D02B-A7B0-D88DB02B52AE}"/>
              </a:ext>
            </a:extLst>
          </p:cNvPr>
          <p:cNvSpPr txBox="1"/>
          <p:nvPr/>
        </p:nvSpPr>
        <p:spPr>
          <a:xfrm>
            <a:off x="1681813" y="4809997"/>
            <a:ext cx="807003" cy="307777"/>
          </a:xfrm>
          <a:prstGeom prst="rect">
            <a:avLst/>
          </a:prstGeom>
          <a:noFill/>
        </p:spPr>
        <p:txBody>
          <a:bodyPr wrap="square" rtlCol="0">
            <a:spAutoFit/>
          </a:bodyPr>
          <a:lstStyle/>
          <a:p>
            <a:pPr algn="ctr"/>
            <a:r>
              <a:rPr lang="en-IN" sz="1400" b="1" dirty="0"/>
              <a:t>Indirect</a:t>
            </a:r>
          </a:p>
        </p:txBody>
      </p:sp>
      <p:pic>
        <p:nvPicPr>
          <p:cNvPr id="2050" name="Picture 2" descr="Instagram ">
            <a:extLst>
              <a:ext uri="{FF2B5EF4-FFF2-40B4-BE49-F238E27FC236}">
                <a16:creationId xmlns:a16="http://schemas.microsoft.com/office/drawing/2014/main" id="{F3E6836E-5451-F735-9C96-6ED7899614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015" y="5250885"/>
            <a:ext cx="573031" cy="5730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napchat ">
            <a:extLst>
              <a:ext uri="{FF2B5EF4-FFF2-40B4-BE49-F238E27FC236}">
                <a16:creationId xmlns:a16="http://schemas.microsoft.com/office/drawing/2014/main" id="{C5168740-9AEE-0B4C-9652-6FE18F8797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015" y="5984416"/>
            <a:ext cx="610354" cy="6103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acebook ">
            <a:extLst>
              <a:ext uri="{FF2B5EF4-FFF2-40B4-BE49-F238E27FC236}">
                <a16:creationId xmlns:a16="http://schemas.microsoft.com/office/drawing/2014/main" id="{E393BFA5-474E-DBE9-A024-67F52203BD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3594" y="5232229"/>
            <a:ext cx="591688" cy="5916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witter ">
            <a:extLst>
              <a:ext uri="{FF2B5EF4-FFF2-40B4-BE49-F238E27FC236}">
                <a16:creationId xmlns:a16="http://schemas.microsoft.com/office/drawing/2014/main" id="{BC67C686-1245-70C1-8498-B037CCFA0B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0217" y="5992392"/>
            <a:ext cx="685705" cy="68570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6D291017-4AD8-48C7-0BE1-16E2F1EB0CBC}"/>
              </a:ext>
            </a:extLst>
          </p:cNvPr>
          <p:cNvCxnSpPr>
            <a:cxnSpLocks/>
          </p:cNvCxnSpPr>
          <p:nvPr/>
        </p:nvCxnSpPr>
        <p:spPr>
          <a:xfrm>
            <a:off x="1377818" y="4963886"/>
            <a:ext cx="0" cy="168069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3" name="Chart 52">
            <a:extLst>
              <a:ext uri="{FF2B5EF4-FFF2-40B4-BE49-F238E27FC236}">
                <a16:creationId xmlns:a16="http://schemas.microsoft.com/office/drawing/2014/main" id="{3EAC40F9-6A85-6AD3-2430-5D8F600205A6}"/>
              </a:ext>
            </a:extLst>
          </p:cNvPr>
          <p:cNvGraphicFramePr>
            <a:graphicFrameLocks/>
          </p:cNvGraphicFramePr>
          <p:nvPr>
            <p:extLst>
              <p:ext uri="{D42A27DB-BD31-4B8C-83A1-F6EECF244321}">
                <p14:modId xmlns:p14="http://schemas.microsoft.com/office/powerpoint/2010/main" val="2927052503"/>
              </p:ext>
            </p:extLst>
          </p:nvPr>
        </p:nvGraphicFramePr>
        <p:xfrm>
          <a:off x="2901813" y="4224407"/>
          <a:ext cx="4572000" cy="2560050"/>
        </p:xfrm>
        <a:graphic>
          <a:graphicData uri="http://schemas.openxmlformats.org/drawingml/2006/chart">
            <c:chart xmlns:c="http://schemas.openxmlformats.org/drawingml/2006/chart" xmlns:r="http://schemas.openxmlformats.org/officeDocument/2006/relationships" r:id="rId11"/>
          </a:graphicData>
        </a:graphic>
      </p:graphicFrame>
      <p:pic>
        <p:nvPicPr>
          <p:cNvPr id="54" name="Picture 53">
            <a:extLst>
              <a:ext uri="{FF2B5EF4-FFF2-40B4-BE49-F238E27FC236}">
                <a16:creationId xmlns:a16="http://schemas.microsoft.com/office/drawing/2014/main" id="{F1F86FFD-14A5-2BBA-464B-F93FEEAFFDC9}"/>
              </a:ext>
            </a:extLst>
          </p:cNvPr>
          <p:cNvPicPr>
            <a:picLocks noChangeAspect="1"/>
          </p:cNvPicPr>
          <p:nvPr/>
        </p:nvPicPr>
        <p:blipFill rotWithShape="1">
          <a:blip r:embed="rId12"/>
          <a:srcRect t="-1427" b="7534"/>
          <a:stretch/>
        </p:blipFill>
        <p:spPr>
          <a:xfrm>
            <a:off x="7739071" y="4248048"/>
            <a:ext cx="4315173" cy="2560050"/>
          </a:xfrm>
          <a:prstGeom prst="rect">
            <a:avLst/>
          </a:prstGeom>
        </p:spPr>
      </p:pic>
      <p:grpSp>
        <p:nvGrpSpPr>
          <p:cNvPr id="61" name="Group 60">
            <a:extLst>
              <a:ext uri="{FF2B5EF4-FFF2-40B4-BE49-F238E27FC236}">
                <a16:creationId xmlns:a16="http://schemas.microsoft.com/office/drawing/2014/main" id="{E0A0E55A-6CEE-F90F-F57A-F7EE53B0166F}"/>
              </a:ext>
            </a:extLst>
          </p:cNvPr>
          <p:cNvGrpSpPr/>
          <p:nvPr/>
        </p:nvGrpSpPr>
        <p:grpSpPr>
          <a:xfrm>
            <a:off x="0" y="0"/>
            <a:ext cx="12192000" cy="438539"/>
            <a:chOff x="0" y="0"/>
            <a:chExt cx="8584165" cy="438539"/>
          </a:xfrm>
        </p:grpSpPr>
        <p:sp>
          <p:nvSpPr>
            <p:cNvPr id="62" name="Rectangle 61">
              <a:extLst>
                <a:ext uri="{FF2B5EF4-FFF2-40B4-BE49-F238E27FC236}">
                  <a16:creationId xmlns:a16="http://schemas.microsoft.com/office/drawing/2014/main" id="{ABE96AE1-8B3F-6096-6BC1-0A8E2CE0F6B0}"/>
                </a:ext>
              </a:extLst>
            </p:cNvPr>
            <p:cNvSpPr/>
            <p:nvPr/>
          </p:nvSpPr>
          <p:spPr>
            <a:xfrm>
              <a:off x="0" y="0"/>
              <a:ext cx="1716833" cy="43853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Overview</a:t>
              </a:r>
            </a:p>
          </p:txBody>
        </p:sp>
        <p:sp>
          <p:nvSpPr>
            <p:cNvPr id="63" name="Rectangle 62">
              <a:extLst>
                <a:ext uri="{FF2B5EF4-FFF2-40B4-BE49-F238E27FC236}">
                  <a16:creationId xmlns:a16="http://schemas.microsoft.com/office/drawing/2014/main" id="{867DCC04-8F4B-2613-FEA6-55DFA478F95B}"/>
                </a:ext>
              </a:extLst>
            </p:cNvPr>
            <p:cNvSpPr/>
            <p:nvPr/>
          </p:nvSpPr>
          <p:spPr>
            <a:xfrm>
              <a:off x="1716833"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Influencer Persona</a:t>
              </a:r>
            </a:p>
          </p:txBody>
        </p:sp>
        <p:sp>
          <p:nvSpPr>
            <p:cNvPr id="1024" name="Rectangle 1023">
              <a:extLst>
                <a:ext uri="{FF2B5EF4-FFF2-40B4-BE49-F238E27FC236}">
                  <a16:creationId xmlns:a16="http://schemas.microsoft.com/office/drawing/2014/main" id="{6767A349-4563-B85D-0AD2-BE3DF234CEE9}"/>
                </a:ext>
              </a:extLst>
            </p:cNvPr>
            <p:cNvSpPr/>
            <p:nvPr/>
          </p:nvSpPr>
          <p:spPr>
            <a:xfrm>
              <a:off x="3433666"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User Journey</a:t>
              </a:r>
            </a:p>
          </p:txBody>
        </p:sp>
        <p:sp>
          <p:nvSpPr>
            <p:cNvPr id="1025" name="Rectangle 1024">
              <a:extLst>
                <a:ext uri="{FF2B5EF4-FFF2-40B4-BE49-F238E27FC236}">
                  <a16:creationId xmlns:a16="http://schemas.microsoft.com/office/drawing/2014/main" id="{BB993233-7C4D-341F-A810-3CAF56DDD4C1}"/>
                </a:ext>
              </a:extLst>
            </p:cNvPr>
            <p:cNvSpPr/>
            <p:nvPr/>
          </p:nvSpPr>
          <p:spPr>
            <a:xfrm>
              <a:off x="5150499"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Feature Improvements</a:t>
              </a:r>
            </a:p>
          </p:txBody>
        </p:sp>
        <p:sp>
          <p:nvSpPr>
            <p:cNvPr id="1027" name="Rectangle 1026">
              <a:extLst>
                <a:ext uri="{FF2B5EF4-FFF2-40B4-BE49-F238E27FC236}">
                  <a16:creationId xmlns:a16="http://schemas.microsoft.com/office/drawing/2014/main" id="{C67FA9D4-E3CA-8332-2496-0C42C88F7CB1}"/>
                </a:ext>
              </a:extLst>
            </p:cNvPr>
            <p:cNvSpPr/>
            <p:nvPr/>
          </p:nvSpPr>
          <p:spPr>
            <a:xfrm>
              <a:off x="6867332"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Success Metrics</a:t>
              </a:r>
            </a:p>
          </p:txBody>
        </p:sp>
      </p:grpSp>
    </p:spTree>
    <p:extLst>
      <p:ext uri="{BB962C8B-B14F-4D97-AF65-F5344CB8AC3E}">
        <p14:creationId xmlns:p14="http://schemas.microsoft.com/office/powerpoint/2010/main" val="2272248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C5B4438E-99F9-B06C-7E40-7A56D050D970}"/>
              </a:ext>
            </a:extLst>
          </p:cNvPr>
          <p:cNvGrpSpPr/>
          <p:nvPr/>
        </p:nvGrpSpPr>
        <p:grpSpPr>
          <a:xfrm>
            <a:off x="193446" y="581642"/>
            <a:ext cx="11878810" cy="6150859"/>
            <a:chOff x="193446" y="581642"/>
            <a:chExt cx="11878810" cy="6150859"/>
          </a:xfrm>
        </p:grpSpPr>
        <p:grpSp>
          <p:nvGrpSpPr>
            <p:cNvPr id="21" name="Group 20">
              <a:extLst>
                <a:ext uri="{FF2B5EF4-FFF2-40B4-BE49-F238E27FC236}">
                  <a16:creationId xmlns:a16="http://schemas.microsoft.com/office/drawing/2014/main" id="{4A604B4A-9583-DE5C-CCC6-59E116808D45}"/>
                </a:ext>
              </a:extLst>
            </p:cNvPr>
            <p:cNvGrpSpPr/>
            <p:nvPr/>
          </p:nvGrpSpPr>
          <p:grpSpPr>
            <a:xfrm>
              <a:off x="193446" y="581642"/>
              <a:ext cx="11878810" cy="6150859"/>
              <a:chOff x="280634" y="1157866"/>
              <a:chExt cx="11878810" cy="6002276"/>
            </a:xfrm>
          </p:grpSpPr>
          <p:sp>
            <p:nvSpPr>
              <p:cNvPr id="24" name="Rectangle 23">
                <a:extLst>
                  <a:ext uri="{FF2B5EF4-FFF2-40B4-BE49-F238E27FC236}">
                    <a16:creationId xmlns:a16="http://schemas.microsoft.com/office/drawing/2014/main" id="{59D6FC91-24B8-9CED-4D96-DFC42137D5EC}"/>
                  </a:ext>
                </a:extLst>
              </p:cNvPr>
              <p:cNvSpPr/>
              <p:nvPr/>
            </p:nvSpPr>
            <p:spPr>
              <a:xfrm>
                <a:off x="322487" y="1453978"/>
                <a:ext cx="1008280" cy="5706164"/>
              </a:xfrm>
              <a:prstGeom prst="rect">
                <a:avLst/>
              </a:prstGeom>
              <a:solidFill>
                <a:schemeClr val="bg2">
                  <a:lumMod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EC6A50D-B87D-DF8C-1BEB-F25FF85E2E9D}"/>
                  </a:ext>
                </a:extLst>
              </p:cNvPr>
              <p:cNvSpPr txBox="1"/>
              <p:nvPr/>
            </p:nvSpPr>
            <p:spPr>
              <a:xfrm>
                <a:off x="402192" y="2168991"/>
                <a:ext cx="804182" cy="270308"/>
              </a:xfrm>
              <a:prstGeom prst="rect">
                <a:avLst/>
              </a:prstGeom>
              <a:noFill/>
            </p:spPr>
            <p:txBody>
              <a:bodyPr wrap="square">
                <a:spAutoFit/>
              </a:bodyPr>
              <a:lstStyle/>
              <a:p>
                <a:pPr algn="ctr"/>
                <a:r>
                  <a:rPr lang="en-US" sz="1200" b="1" dirty="0">
                    <a:solidFill>
                      <a:schemeClr val="bg1"/>
                    </a:solidFill>
                    <a:latin typeface="Calibri" panose="020F0502020204030204" pitchFamily="34" charset="0"/>
                    <a:cs typeface="Calibri" panose="020F0502020204030204" pitchFamily="34" charset="0"/>
                  </a:rPr>
                  <a:t>PROFILE</a:t>
                </a:r>
              </a:p>
            </p:txBody>
          </p:sp>
          <p:sp>
            <p:nvSpPr>
              <p:cNvPr id="26" name="TextBox 25">
                <a:extLst>
                  <a:ext uri="{FF2B5EF4-FFF2-40B4-BE49-F238E27FC236}">
                    <a16:creationId xmlns:a16="http://schemas.microsoft.com/office/drawing/2014/main" id="{DAFA10CF-D2D4-2725-CCC3-09F86DC130A9}"/>
                  </a:ext>
                </a:extLst>
              </p:cNvPr>
              <p:cNvSpPr txBox="1"/>
              <p:nvPr/>
            </p:nvSpPr>
            <p:spPr>
              <a:xfrm>
                <a:off x="322486" y="3174394"/>
                <a:ext cx="1057265" cy="450513"/>
              </a:xfrm>
              <a:prstGeom prst="rect">
                <a:avLst/>
              </a:prstGeom>
              <a:noFill/>
            </p:spPr>
            <p:txBody>
              <a:bodyPr wrap="square">
                <a:spAutoFit/>
              </a:bodyPr>
              <a:lstStyle/>
              <a:p>
                <a:pPr algn="ctr"/>
                <a:r>
                  <a:rPr lang="en-US" sz="1200" b="1" dirty="0">
                    <a:solidFill>
                      <a:schemeClr val="bg1"/>
                    </a:solidFill>
                    <a:latin typeface="Calibri" panose="020F0502020204030204" pitchFamily="34" charset="0"/>
                    <a:cs typeface="Calibri" panose="020F0502020204030204" pitchFamily="34" charset="0"/>
                  </a:rPr>
                  <a:t>USER BEHAVIOR</a:t>
                </a:r>
              </a:p>
            </p:txBody>
          </p:sp>
          <p:sp>
            <p:nvSpPr>
              <p:cNvPr id="27" name="TextBox 26">
                <a:extLst>
                  <a:ext uri="{FF2B5EF4-FFF2-40B4-BE49-F238E27FC236}">
                    <a16:creationId xmlns:a16="http://schemas.microsoft.com/office/drawing/2014/main" id="{A7D045F2-36AC-B9A9-98FA-016FDC4E1EB1}"/>
                  </a:ext>
                </a:extLst>
              </p:cNvPr>
              <p:cNvSpPr txBox="1"/>
              <p:nvPr/>
            </p:nvSpPr>
            <p:spPr>
              <a:xfrm>
                <a:off x="280634" y="4294198"/>
                <a:ext cx="1112705" cy="270308"/>
              </a:xfrm>
              <a:prstGeom prst="rect">
                <a:avLst/>
              </a:prstGeom>
              <a:noFill/>
            </p:spPr>
            <p:txBody>
              <a:bodyPr wrap="square">
                <a:spAutoFit/>
              </a:bodyPr>
              <a:lstStyle/>
              <a:p>
                <a:pPr algn="ctr"/>
                <a:r>
                  <a:rPr lang="en-US" sz="1200" b="1" dirty="0">
                    <a:solidFill>
                      <a:schemeClr val="bg1"/>
                    </a:solidFill>
                    <a:latin typeface="Calibri" panose="020F0502020204030204" pitchFamily="34" charset="0"/>
                    <a:cs typeface="Calibri" panose="020F0502020204030204" pitchFamily="34" charset="0"/>
                  </a:rPr>
                  <a:t>EXPECTATION</a:t>
                </a:r>
              </a:p>
            </p:txBody>
          </p:sp>
          <p:sp>
            <p:nvSpPr>
              <p:cNvPr id="28" name="Rectangle 27">
                <a:extLst>
                  <a:ext uri="{FF2B5EF4-FFF2-40B4-BE49-F238E27FC236}">
                    <a16:creationId xmlns:a16="http://schemas.microsoft.com/office/drawing/2014/main" id="{6D4CA95D-2AAA-61A3-9D0C-A2FD21DAF4A5}"/>
                  </a:ext>
                </a:extLst>
              </p:cNvPr>
              <p:cNvSpPr/>
              <p:nvPr/>
            </p:nvSpPr>
            <p:spPr>
              <a:xfrm rot="5400000">
                <a:off x="6132784" y="-4629057"/>
                <a:ext cx="216361" cy="11836959"/>
              </a:xfrm>
              <a:prstGeom prst="rect">
                <a:avLst/>
              </a:prstGeom>
              <a:solidFill>
                <a:schemeClr val="bg2">
                  <a:lumMod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3833221-C6B9-6380-92B8-72081702733D}"/>
                  </a:ext>
                </a:extLst>
              </p:cNvPr>
              <p:cNvSpPr txBox="1"/>
              <p:nvPr/>
            </p:nvSpPr>
            <p:spPr>
              <a:xfrm>
                <a:off x="2118226" y="1159370"/>
                <a:ext cx="915186" cy="261610"/>
              </a:xfrm>
              <a:prstGeom prst="rect">
                <a:avLst/>
              </a:prstGeom>
              <a:noFill/>
            </p:spPr>
            <p:txBody>
              <a:bodyPr wrap="square">
                <a:spAutoFit/>
              </a:bodyPr>
              <a:lstStyle/>
              <a:p>
                <a:pPr algn="ctr"/>
                <a:r>
                  <a:rPr lang="en-US" sz="1100" b="1" dirty="0">
                    <a:solidFill>
                      <a:schemeClr val="bg1"/>
                    </a:solidFill>
                    <a:latin typeface="Calibri" panose="020F0502020204030204" pitchFamily="34" charset="0"/>
                    <a:cs typeface="Calibri" panose="020F0502020204030204" pitchFamily="34" charset="0"/>
                  </a:rPr>
                  <a:t>PERSONA 1</a:t>
                </a:r>
              </a:p>
            </p:txBody>
          </p:sp>
          <p:sp>
            <p:nvSpPr>
              <p:cNvPr id="30" name="TextBox 29">
                <a:extLst>
                  <a:ext uri="{FF2B5EF4-FFF2-40B4-BE49-F238E27FC236}">
                    <a16:creationId xmlns:a16="http://schemas.microsoft.com/office/drawing/2014/main" id="{9FEEED83-FB93-A56A-15A0-C60F50D3CF1F}"/>
                  </a:ext>
                </a:extLst>
              </p:cNvPr>
              <p:cNvSpPr txBox="1"/>
              <p:nvPr/>
            </p:nvSpPr>
            <p:spPr>
              <a:xfrm>
                <a:off x="4554863" y="1157866"/>
                <a:ext cx="1371606" cy="261610"/>
              </a:xfrm>
              <a:prstGeom prst="rect">
                <a:avLst/>
              </a:prstGeom>
              <a:noFill/>
            </p:spPr>
            <p:txBody>
              <a:bodyPr wrap="square">
                <a:spAutoFit/>
              </a:bodyPr>
              <a:lstStyle/>
              <a:p>
                <a:pPr algn="ctr"/>
                <a:r>
                  <a:rPr lang="en-US" sz="1100" b="1" dirty="0">
                    <a:solidFill>
                      <a:schemeClr val="bg1"/>
                    </a:solidFill>
                    <a:latin typeface="Calibri" panose="020F0502020204030204" pitchFamily="34" charset="0"/>
                    <a:cs typeface="Calibri" panose="020F0502020204030204" pitchFamily="34" charset="0"/>
                  </a:rPr>
                  <a:t>PERSONA 2</a:t>
                </a:r>
              </a:p>
            </p:txBody>
          </p:sp>
          <p:sp>
            <p:nvSpPr>
              <p:cNvPr id="31" name="TextBox 30">
                <a:extLst>
                  <a:ext uri="{FF2B5EF4-FFF2-40B4-BE49-F238E27FC236}">
                    <a16:creationId xmlns:a16="http://schemas.microsoft.com/office/drawing/2014/main" id="{E2C93F4D-D76D-8748-3A55-DFB2C46BEE39}"/>
                  </a:ext>
                </a:extLst>
              </p:cNvPr>
              <p:cNvSpPr txBox="1"/>
              <p:nvPr/>
            </p:nvSpPr>
            <p:spPr>
              <a:xfrm>
                <a:off x="7140178" y="1157866"/>
                <a:ext cx="1585922" cy="261610"/>
              </a:xfrm>
              <a:prstGeom prst="rect">
                <a:avLst/>
              </a:prstGeom>
              <a:noFill/>
            </p:spPr>
            <p:txBody>
              <a:bodyPr wrap="square">
                <a:spAutoFit/>
              </a:bodyPr>
              <a:lstStyle/>
              <a:p>
                <a:pPr algn="ctr"/>
                <a:r>
                  <a:rPr lang="en-US" sz="1100" b="1" dirty="0">
                    <a:solidFill>
                      <a:schemeClr val="bg1"/>
                    </a:solidFill>
                    <a:latin typeface="Calibri" panose="020F0502020204030204" pitchFamily="34" charset="0"/>
                    <a:cs typeface="Calibri" panose="020F0502020204030204" pitchFamily="34" charset="0"/>
                  </a:rPr>
                  <a:t>PERSONA 3</a:t>
                </a:r>
              </a:p>
            </p:txBody>
          </p:sp>
          <p:sp>
            <p:nvSpPr>
              <p:cNvPr id="32" name="TextBox 31">
                <a:extLst>
                  <a:ext uri="{FF2B5EF4-FFF2-40B4-BE49-F238E27FC236}">
                    <a16:creationId xmlns:a16="http://schemas.microsoft.com/office/drawing/2014/main" id="{9291B2E1-8CE6-782E-0182-A0129E023BD5}"/>
                  </a:ext>
                </a:extLst>
              </p:cNvPr>
              <p:cNvSpPr txBox="1"/>
              <p:nvPr/>
            </p:nvSpPr>
            <p:spPr>
              <a:xfrm>
                <a:off x="10070826" y="1166114"/>
                <a:ext cx="1371606" cy="261610"/>
              </a:xfrm>
              <a:prstGeom prst="rect">
                <a:avLst/>
              </a:prstGeom>
              <a:noFill/>
            </p:spPr>
            <p:txBody>
              <a:bodyPr wrap="square">
                <a:spAutoFit/>
              </a:bodyPr>
              <a:lstStyle/>
              <a:p>
                <a:pPr algn="ctr"/>
                <a:r>
                  <a:rPr lang="en-US" sz="1100" b="1" dirty="0">
                    <a:solidFill>
                      <a:schemeClr val="bg1"/>
                    </a:solidFill>
                    <a:latin typeface="Calibri" panose="020F0502020204030204" pitchFamily="34" charset="0"/>
                    <a:cs typeface="Calibri" panose="020F0502020204030204" pitchFamily="34" charset="0"/>
                  </a:rPr>
                  <a:t>PERSONA 4</a:t>
                </a:r>
              </a:p>
            </p:txBody>
          </p:sp>
        </p:grpSp>
        <p:sp>
          <p:nvSpPr>
            <p:cNvPr id="23" name="TextBox 22">
              <a:extLst>
                <a:ext uri="{FF2B5EF4-FFF2-40B4-BE49-F238E27FC236}">
                  <a16:creationId xmlns:a16="http://schemas.microsoft.com/office/drawing/2014/main" id="{F5547780-A199-3FC9-4D41-D99910CF360C}"/>
                </a:ext>
              </a:extLst>
            </p:cNvPr>
            <p:cNvSpPr txBox="1"/>
            <p:nvPr/>
          </p:nvSpPr>
          <p:spPr>
            <a:xfrm>
              <a:off x="227089" y="5506142"/>
              <a:ext cx="980012" cy="276999"/>
            </a:xfrm>
            <a:prstGeom prst="rect">
              <a:avLst/>
            </a:prstGeom>
            <a:noFill/>
          </p:spPr>
          <p:txBody>
            <a:bodyPr wrap="square">
              <a:spAutoFit/>
            </a:bodyPr>
            <a:lstStyle/>
            <a:p>
              <a:pPr algn="ctr"/>
              <a:r>
                <a:rPr lang="en-US" sz="1200" b="1" dirty="0">
                  <a:solidFill>
                    <a:schemeClr val="bg1"/>
                  </a:solidFill>
                  <a:latin typeface="Calibri" panose="020F0502020204030204" pitchFamily="34" charset="0"/>
                  <a:cs typeface="Calibri" panose="020F0502020204030204" pitchFamily="34" charset="0"/>
                </a:rPr>
                <a:t>PAIN POINT</a:t>
              </a:r>
            </a:p>
          </p:txBody>
        </p:sp>
      </p:grpSp>
      <p:sp>
        <p:nvSpPr>
          <p:cNvPr id="40" name="TextBox 39">
            <a:extLst>
              <a:ext uri="{FF2B5EF4-FFF2-40B4-BE49-F238E27FC236}">
                <a16:creationId xmlns:a16="http://schemas.microsoft.com/office/drawing/2014/main" id="{71D6EEAE-A8E0-29EA-7169-059433615419}"/>
              </a:ext>
            </a:extLst>
          </p:cNvPr>
          <p:cNvSpPr txBox="1"/>
          <p:nvPr/>
        </p:nvSpPr>
        <p:spPr>
          <a:xfrm>
            <a:off x="197328" y="4693431"/>
            <a:ext cx="1112705" cy="276999"/>
          </a:xfrm>
          <a:prstGeom prst="rect">
            <a:avLst/>
          </a:prstGeom>
          <a:noFill/>
        </p:spPr>
        <p:txBody>
          <a:bodyPr wrap="square">
            <a:spAutoFit/>
          </a:bodyPr>
          <a:lstStyle/>
          <a:p>
            <a:pPr algn="ctr"/>
            <a:r>
              <a:rPr lang="en-US" sz="1200" b="1" dirty="0">
                <a:solidFill>
                  <a:schemeClr val="bg1"/>
                </a:solidFill>
                <a:latin typeface="Calibri" panose="020F0502020204030204" pitchFamily="34" charset="0"/>
                <a:cs typeface="Calibri" panose="020F0502020204030204" pitchFamily="34" charset="0"/>
              </a:rPr>
              <a:t>GOAL</a:t>
            </a:r>
          </a:p>
        </p:txBody>
      </p:sp>
      <p:sp>
        <p:nvSpPr>
          <p:cNvPr id="3079" name="TextBox 3078">
            <a:extLst>
              <a:ext uri="{FF2B5EF4-FFF2-40B4-BE49-F238E27FC236}">
                <a16:creationId xmlns:a16="http://schemas.microsoft.com/office/drawing/2014/main" id="{BD8B100F-66E8-B6A7-D1CD-72E6C4FBF11C}"/>
              </a:ext>
            </a:extLst>
          </p:cNvPr>
          <p:cNvSpPr txBox="1"/>
          <p:nvPr/>
        </p:nvSpPr>
        <p:spPr>
          <a:xfrm>
            <a:off x="259792" y="6180353"/>
            <a:ext cx="980012" cy="276999"/>
          </a:xfrm>
          <a:prstGeom prst="rect">
            <a:avLst/>
          </a:prstGeom>
          <a:noFill/>
        </p:spPr>
        <p:txBody>
          <a:bodyPr wrap="square">
            <a:spAutoFit/>
          </a:bodyPr>
          <a:lstStyle/>
          <a:p>
            <a:pPr algn="ctr"/>
            <a:r>
              <a:rPr lang="en-US" sz="1200" b="1" dirty="0">
                <a:solidFill>
                  <a:schemeClr val="bg1"/>
                </a:solidFill>
                <a:latin typeface="Calibri" panose="020F0502020204030204" pitchFamily="34" charset="0"/>
                <a:cs typeface="Calibri" panose="020F0502020204030204" pitchFamily="34" charset="0"/>
              </a:rPr>
              <a:t>FEATURE</a:t>
            </a:r>
          </a:p>
        </p:txBody>
      </p:sp>
      <p:grpSp>
        <p:nvGrpSpPr>
          <p:cNvPr id="3080" name="Group 3079">
            <a:extLst>
              <a:ext uri="{FF2B5EF4-FFF2-40B4-BE49-F238E27FC236}">
                <a16:creationId xmlns:a16="http://schemas.microsoft.com/office/drawing/2014/main" id="{2E64BE68-04F2-08C4-A5D8-75BFE3DF568C}"/>
              </a:ext>
            </a:extLst>
          </p:cNvPr>
          <p:cNvGrpSpPr/>
          <p:nvPr/>
        </p:nvGrpSpPr>
        <p:grpSpPr>
          <a:xfrm>
            <a:off x="0" y="0"/>
            <a:ext cx="12192000" cy="438539"/>
            <a:chOff x="0" y="0"/>
            <a:chExt cx="8584165" cy="438539"/>
          </a:xfrm>
        </p:grpSpPr>
        <p:sp>
          <p:nvSpPr>
            <p:cNvPr id="3081" name="Rectangle 3080">
              <a:extLst>
                <a:ext uri="{FF2B5EF4-FFF2-40B4-BE49-F238E27FC236}">
                  <a16:creationId xmlns:a16="http://schemas.microsoft.com/office/drawing/2014/main" id="{8D623D86-76CC-6908-CF2E-0BE782268BD3}"/>
                </a:ext>
              </a:extLst>
            </p:cNvPr>
            <p:cNvSpPr/>
            <p:nvPr/>
          </p:nvSpPr>
          <p:spPr>
            <a:xfrm>
              <a:off x="0"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Overview</a:t>
              </a:r>
            </a:p>
          </p:txBody>
        </p:sp>
        <p:sp>
          <p:nvSpPr>
            <p:cNvPr id="3082" name="Rectangle 3081">
              <a:extLst>
                <a:ext uri="{FF2B5EF4-FFF2-40B4-BE49-F238E27FC236}">
                  <a16:creationId xmlns:a16="http://schemas.microsoft.com/office/drawing/2014/main" id="{6408CBE2-5036-488B-D041-FC66D1C388AC}"/>
                </a:ext>
              </a:extLst>
            </p:cNvPr>
            <p:cNvSpPr/>
            <p:nvPr/>
          </p:nvSpPr>
          <p:spPr>
            <a:xfrm>
              <a:off x="1716833" y="0"/>
              <a:ext cx="1716833" cy="43853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Influencer Persona</a:t>
              </a:r>
            </a:p>
          </p:txBody>
        </p:sp>
        <p:sp>
          <p:nvSpPr>
            <p:cNvPr id="3083" name="Rectangle 3082">
              <a:extLst>
                <a:ext uri="{FF2B5EF4-FFF2-40B4-BE49-F238E27FC236}">
                  <a16:creationId xmlns:a16="http://schemas.microsoft.com/office/drawing/2014/main" id="{67927BCC-A43C-5C49-43A3-638CEB8452E1}"/>
                </a:ext>
              </a:extLst>
            </p:cNvPr>
            <p:cNvSpPr/>
            <p:nvPr/>
          </p:nvSpPr>
          <p:spPr>
            <a:xfrm>
              <a:off x="3433666"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User Journey</a:t>
              </a:r>
            </a:p>
          </p:txBody>
        </p:sp>
        <p:sp>
          <p:nvSpPr>
            <p:cNvPr id="3084" name="Rectangle 3083">
              <a:extLst>
                <a:ext uri="{FF2B5EF4-FFF2-40B4-BE49-F238E27FC236}">
                  <a16:creationId xmlns:a16="http://schemas.microsoft.com/office/drawing/2014/main" id="{20EEF2AD-8547-1B5D-A13C-262DA07B97A8}"/>
                </a:ext>
              </a:extLst>
            </p:cNvPr>
            <p:cNvSpPr/>
            <p:nvPr/>
          </p:nvSpPr>
          <p:spPr>
            <a:xfrm>
              <a:off x="5150499"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Feature Improvements</a:t>
              </a:r>
            </a:p>
          </p:txBody>
        </p:sp>
        <p:sp>
          <p:nvSpPr>
            <p:cNvPr id="3085" name="Rectangle 3084">
              <a:extLst>
                <a:ext uri="{FF2B5EF4-FFF2-40B4-BE49-F238E27FC236}">
                  <a16:creationId xmlns:a16="http://schemas.microsoft.com/office/drawing/2014/main" id="{5A4F6AB7-30F6-D8E8-7D8C-235D14358734}"/>
                </a:ext>
              </a:extLst>
            </p:cNvPr>
            <p:cNvSpPr/>
            <p:nvPr/>
          </p:nvSpPr>
          <p:spPr>
            <a:xfrm>
              <a:off x="6867332"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Success Metrics</a:t>
              </a:r>
            </a:p>
          </p:txBody>
        </p:sp>
      </p:grpSp>
      <p:grpSp>
        <p:nvGrpSpPr>
          <p:cNvPr id="3098" name="Group 3097">
            <a:extLst>
              <a:ext uri="{FF2B5EF4-FFF2-40B4-BE49-F238E27FC236}">
                <a16:creationId xmlns:a16="http://schemas.microsoft.com/office/drawing/2014/main" id="{920C7852-38B6-6FA3-F657-84B0367B0853}"/>
              </a:ext>
            </a:extLst>
          </p:cNvPr>
          <p:cNvGrpSpPr/>
          <p:nvPr/>
        </p:nvGrpSpPr>
        <p:grpSpPr>
          <a:xfrm>
            <a:off x="1294362" y="872142"/>
            <a:ext cx="2559984" cy="5847417"/>
            <a:chOff x="1294362" y="872142"/>
            <a:chExt cx="2559984" cy="5847417"/>
          </a:xfrm>
        </p:grpSpPr>
        <p:pic>
          <p:nvPicPr>
            <p:cNvPr id="33" name="Picture 6" descr="Girl ">
              <a:extLst>
                <a:ext uri="{FF2B5EF4-FFF2-40B4-BE49-F238E27FC236}">
                  <a16:creationId xmlns:a16="http://schemas.microsoft.com/office/drawing/2014/main" id="{9B23C762-79BA-4263-2833-C67A70D0C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961" y="956093"/>
              <a:ext cx="661704" cy="66170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A12B023-9985-C79D-74E9-94E4527BDCFD}"/>
                </a:ext>
              </a:extLst>
            </p:cNvPr>
            <p:cNvSpPr txBox="1"/>
            <p:nvPr/>
          </p:nvSpPr>
          <p:spPr>
            <a:xfrm>
              <a:off x="1336107" y="2382737"/>
              <a:ext cx="2500738" cy="1015663"/>
            </a:xfrm>
            <a:prstGeom prst="rect">
              <a:avLst/>
            </a:prstGeom>
            <a:noFill/>
          </p:spPr>
          <p:txBody>
            <a:bodyPr wrap="square">
              <a:spAutoFit/>
            </a:bodyPr>
            <a:lstStyle/>
            <a:p>
              <a:pPr algn="ctr"/>
              <a:r>
                <a:rPr lang="en-US" sz="1200" b="0" i="0" u="none" strike="noStrike" dirty="0">
                  <a:solidFill>
                    <a:srgbClr val="000000"/>
                  </a:solidFill>
                  <a:effectLst/>
                  <a:latin typeface="Calibri" panose="020F0502020204030204" pitchFamily="34" charset="0"/>
                </a:rPr>
                <a:t>Kajal is a food influencer </a:t>
              </a:r>
              <a:r>
                <a:rPr lang="en-US" sz="1200" dirty="0">
                  <a:solidFill>
                    <a:srgbClr val="000000"/>
                  </a:solidFill>
                  <a:latin typeface="Calibri" panose="020F0502020204030204" pitchFamily="34" charset="0"/>
                </a:rPr>
                <a:t>hence </a:t>
              </a:r>
              <a:r>
                <a:rPr lang="en-US" sz="1200" b="0" i="0" u="none" strike="noStrike" dirty="0">
                  <a:solidFill>
                    <a:srgbClr val="000000"/>
                  </a:solidFill>
                  <a:effectLst/>
                  <a:latin typeface="Calibri" panose="020F0502020204030204" pitchFamily="34" charset="0"/>
                </a:rPr>
                <a:t>loves experimenting </a:t>
              </a:r>
              <a:r>
                <a:rPr lang="en-US" sz="1200" dirty="0">
                  <a:solidFill>
                    <a:srgbClr val="000000"/>
                  </a:solidFill>
                  <a:latin typeface="Calibri" panose="020F0502020204030204" pitchFamily="34" charset="0"/>
                </a:rPr>
                <a:t>new cuisines and restaurants</a:t>
              </a:r>
              <a:r>
                <a:rPr lang="en-US" sz="1200" b="0" i="0" u="none" strike="noStrike" dirty="0">
                  <a:solidFill>
                    <a:srgbClr val="000000"/>
                  </a:solidFill>
                  <a:effectLst/>
                  <a:latin typeface="Calibri" panose="020F0502020204030204" pitchFamily="34" charset="0"/>
                </a:rPr>
                <a:t>. She likes posting videos and photos of food and the places on different social media </a:t>
              </a:r>
              <a:r>
                <a:rPr lang="en-US" sz="1200" dirty="0">
                  <a:solidFill>
                    <a:srgbClr val="000000"/>
                  </a:solidFill>
                  <a:latin typeface="Calibri" panose="020F0502020204030204" pitchFamily="34" charset="0"/>
                </a:rPr>
                <a:t>platforms</a:t>
              </a:r>
              <a:endParaRPr lang="en-IN" sz="1200" dirty="0"/>
            </a:p>
          </p:txBody>
        </p:sp>
        <p:sp>
          <p:nvSpPr>
            <p:cNvPr id="38" name="TextBox 37">
              <a:extLst>
                <a:ext uri="{FF2B5EF4-FFF2-40B4-BE49-F238E27FC236}">
                  <a16:creationId xmlns:a16="http://schemas.microsoft.com/office/drawing/2014/main" id="{AF414550-9E8D-B2C0-4FC0-5E9E33C321AB}"/>
                </a:ext>
              </a:extLst>
            </p:cNvPr>
            <p:cNvSpPr txBox="1"/>
            <p:nvPr/>
          </p:nvSpPr>
          <p:spPr>
            <a:xfrm>
              <a:off x="1294362" y="5396993"/>
              <a:ext cx="2500738" cy="646331"/>
            </a:xfrm>
            <a:prstGeom prst="rect">
              <a:avLst/>
            </a:prstGeom>
            <a:noFill/>
          </p:spPr>
          <p:txBody>
            <a:bodyPr wrap="square">
              <a:spAutoFit/>
            </a:bodyPr>
            <a:lstStyle/>
            <a:p>
              <a:pPr algn="ctr"/>
              <a:r>
                <a:rPr lang="en-US" sz="1200" b="0" i="0" u="none" strike="noStrike" dirty="0">
                  <a:solidFill>
                    <a:srgbClr val="000000"/>
                  </a:solidFill>
                  <a:effectLst/>
                  <a:latin typeface="Calibri" panose="020F0502020204030204" pitchFamily="34" charset="0"/>
                </a:rPr>
                <a:t>Wants to have a feature where she can directly add caption along with the photo</a:t>
              </a:r>
              <a:r>
                <a:rPr lang="en-US" sz="1200" dirty="0"/>
                <a:t> </a:t>
              </a:r>
              <a:endParaRPr lang="en-IN" sz="1200" dirty="0"/>
            </a:p>
          </p:txBody>
        </p:sp>
        <p:sp>
          <p:nvSpPr>
            <p:cNvPr id="39" name="TextBox 38">
              <a:extLst>
                <a:ext uri="{FF2B5EF4-FFF2-40B4-BE49-F238E27FC236}">
                  <a16:creationId xmlns:a16="http://schemas.microsoft.com/office/drawing/2014/main" id="{ECA7BC05-91BA-215C-C949-41418AD80861}"/>
                </a:ext>
              </a:extLst>
            </p:cNvPr>
            <p:cNvSpPr txBox="1"/>
            <p:nvPr/>
          </p:nvSpPr>
          <p:spPr>
            <a:xfrm>
              <a:off x="1309801" y="3751399"/>
              <a:ext cx="2500738" cy="646331"/>
            </a:xfrm>
            <a:prstGeom prst="rect">
              <a:avLst/>
            </a:prstGeom>
            <a:noFill/>
          </p:spPr>
          <p:txBody>
            <a:bodyPr wrap="square">
              <a:spAutoFit/>
            </a:bodyPr>
            <a:lstStyle/>
            <a:p>
              <a:pPr algn="ctr"/>
              <a:r>
                <a:rPr lang="en-US" sz="1200" b="0" i="0" u="none" strike="noStrike" dirty="0">
                  <a:solidFill>
                    <a:srgbClr val="000000"/>
                  </a:solidFill>
                  <a:effectLst/>
                  <a:latin typeface="Calibri" panose="020F0502020204030204" pitchFamily="34" charset="0"/>
                </a:rPr>
                <a:t>She wants to try this app, learn abou</a:t>
              </a:r>
              <a:r>
                <a:rPr lang="en-US" sz="1200" dirty="0">
                  <a:solidFill>
                    <a:srgbClr val="000000"/>
                  </a:solidFill>
                  <a:latin typeface="Calibri" panose="020F0502020204030204" pitchFamily="34" charset="0"/>
                </a:rPr>
                <a:t>t how its features can capture candid moments</a:t>
              </a:r>
              <a:endParaRPr lang="en-IN" sz="1200" dirty="0"/>
            </a:p>
          </p:txBody>
        </p:sp>
        <p:sp>
          <p:nvSpPr>
            <p:cNvPr id="41" name="TextBox 40">
              <a:extLst>
                <a:ext uri="{FF2B5EF4-FFF2-40B4-BE49-F238E27FC236}">
                  <a16:creationId xmlns:a16="http://schemas.microsoft.com/office/drawing/2014/main" id="{D31B0245-C476-5669-D979-C9004752CEE1}"/>
                </a:ext>
              </a:extLst>
            </p:cNvPr>
            <p:cNvSpPr txBox="1"/>
            <p:nvPr/>
          </p:nvSpPr>
          <p:spPr>
            <a:xfrm>
              <a:off x="1294362" y="4563926"/>
              <a:ext cx="2500738" cy="646331"/>
            </a:xfrm>
            <a:prstGeom prst="rect">
              <a:avLst/>
            </a:prstGeom>
            <a:noFill/>
          </p:spPr>
          <p:txBody>
            <a:bodyPr wrap="square">
              <a:spAutoFit/>
            </a:bodyPr>
            <a:lstStyle/>
            <a:p>
              <a:pPr algn="ctr"/>
              <a:r>
                <a:rPr lang="en-IN" sz="1200" dirty="0"/>
                <a:t>Wants to limit social media usage and simultaneously increase productivity</a:t>
              </a:r>
            </a:p>
          </p:txBody>
        </p:sp>
        <p:sp>
          <p:nvSpPr>
            <p:cNvPr id="43" name="TextBox 42">
              <a:extLst>
                <a:ext uri="{FF2B5EF4-FFF2-40B4-BE49-F238E27FC236}">
                  <a16:creationId xmlns:a16="http://schemas.microsoft.com/office/drawing/2014/main" id="{48EDD4A6-5B59-4977-B11A-F7601D77D357}"/>
                </a:ext>
              </a:extLst>
            </p:cNvPr>
            <p:cNvSpPr txBox="1"/>
            <p:nvPr/>
          </p:nvSpPr>
          <p:spPr>
            <a:xfrm>
              <a:off x="1465643" y="1741150"/>
              <a:ext cx="2037094" cy="646331"/>
            </a:xfrm>
            <a:prstGeom prst="rect">
              <a:avLst/>
            </a:prstGeom>
            <a:noFill/>
          </p:spPr>
          <p:txBody>
            <a:bodyPr wrap="square" rtlCol="0">
              <a:spAutoFit/>
            </a:bodyPr>
            <a:lstStyle/>
            <a:p>
              <a:pPr algn="ctr"/>
              <a:r>
                <a:rPr lang="en-IN" sz="1200" b="1" dirty="0"/>
                <a:t>Kajal Gupta</a:t>
              </a:r>
            </a:p>
            <a:p>
              <a:pPr algn="ctr"/>
              <a:r>
                <a:rPr lang="en-IN" sz="1200" dirty="0"/>
                <a:t>Age: 25</a:t>
              </a:r>
            </a:p>
            <a:p>
              <a:pPr algn="ctr"/>
              <a:r>
                <a:rPr lang="en-IN" sz="1200" dirty="0"/>
                <a:t>Profession: Consultant</a:t>
              </a:r>
            </a:p>
          </p:txBody>
        </p:sp>
        <p:sp>
          <p:nvSpPr>
            <p:cNvPr id="3086" name="TextBox 3085">
              <a:extLst>
                <a:ext uri="{FF2B5EF4-FFF2-40B4-BE49-F238E27FC236}">
                  <a16:creationId xmlns:a16="http://schemas.microsoft.com/office/drawing/2014/main" id="{A08F1502-01A4-14E1-42DF-E1D50C2BE603}"/>
                </a:ext>
              </a:extLst>
            </p:cNvPr>
            <p:cNvSpPr txBox="1"/>
            <p:nvPr/>
          </p:nvSpPr>
          <p:spPr>
            <a:xfrm>
              <a:off x="1353607" y="6199155"/>
              <a:ext cx="2500739" cy="276999"/>
            </a:xfrm>
            <a:prstGeom prst="rect">
              <a:avLst/>
            </a:prstGeom>
            <a:noFill/>
          </p:spPr>
          <p:txBody>
            <a:bodyPr wrap="square" rtlCol="0">
              <a:spAutoFit/>
            </a:bodyPr>
            <a:lstStyle/>
            <a:p>
              <a:pPr algn="ctr"/>
              <a:r>
                <a:rPr lang="en-IN" sz="1200" dirty="0"/>
                <a:t>Captions while posting </a:t>
              </a:r>
            </a:p>
          </p:txBody>
        </p:sp>
        <p:sp>
          <p:nvSpPr>
            <p:cNvPr id="3094" name="Rectangle 3093">
              <a:extLst>
                <a:ext uri="{FF2B5EF4-FFF2-40B4-BE49-F238E27FC236}">
                  <a16:creationId xmlns:a16="http://schemas.microsoft.com/office/drawing/2014/main" id="{A6A11746-251F-9F6B-F244-11D60C73B456}"/>
                </a:ext>
              </a:extLst>
            </p:cNvPr>
            <p:cNvSpPr/>
            <p:nvPr/>
          </p:nvSpPr>
          <p:spPr>
            <a:xfrm>
              <a:off x="1306027" y="872142"/>
              <a:ext cx="2504512" cy="5847417"/>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099" name="Group 3098">
            <a:extLst>
              <a:ext uri="{FF2B5EF4-FFF2-40B4-BE49-F238E27FC236}">
                <a16:creationId xmlns:a16="http://schemas.microsoft.com/office/drawing/2014/main" id="{C6F474B1-5A16-8675-5540-C18E1D982533}"/>
              </a:ext>
            </a:extLst>
          </p:cNvPr>
          <p:cNvGrpSpPr/>
          <p:nvPr/>
        </p:nvGrpSpPr>
        <p:grpSpPr>
          <a:xfrm>
            <a:off x="3867082" y="872142"/>
            <a:ext cx="2741540" cy="5860359"/>
            <a:chOff x="3867082" y="872142"/>
            <a:chExt cx="2741540" cy="5860359"/>
          </a:xfrm>
        </p:grpSpPr>
        <p:sp>
          <p:nvSpPr>
            <p:cNvPr id="34" name="TextBox 33">
              <a:extLst>
                <a:ext uri="{FF2B5EF4-FFF2-40B4-BE49-F238E27FC236}">
                  <a16:creationId xmlns:a16="http://schemas.microsoft.com/office/drawing/2014/main" id="{18107DE0-00EE-B54E-04C5-BF124584A494}"/>
                </a:ext>
              </a:extLst>
            </p:cNvPr>
            <p:cNvSpPr txBox="1"/>
            <p:nvPr/>
          </p:nvSpPr>
          <p:spPr>
            <a:xfrm>
              <a:off x="4127881" y="1736405"/>
              <a:ext cx="2037094" cy="646331"/>
            </a:xfrm>
            <a:prstGeom prst="rect">
              <a:avLst/>
            </a:prstGeom>
            <a:noFill/>
          </p:spPr>
          <p:txBody>
            <a:bodyPr wrap="square" rtlCol="0">
              <a:spAutoFit/>
            </a:bodyPr>
            <a:lstStyle/>
            <a:p>
              <a:pPr algn="ctr"/>
              <a:r>
                <a:rPr lang="en-IN" sz="1200" b="1" dirty="0"/>
                <a:t>Adira Nair</a:t>
              </a:r>
            </a:p>
            <a:p>
              <a:pPr algn="ctr"/>
              <a:r>
                <a:rPr lang="en-IN" sz="1200" dirty="0"/>
                <a:t>Age: 23</a:t>
              </a:r>
            </a:p>
            <a:p>
              <a:pPr algn="ctr"/>
              <a:r>
                <a:rPr lang="en-IN" sz="1200" dirty="0"/>
                <a:t>Profession: Fashion Designer</a:t>
              </a:r>
            </a:p>
          </p:txBody>
        </p:sp>
        <p:pic>
          <p:nvPicPr>
            <p:cNvPr id="3074" name="Picture 2" descr="Manager ">
              <a:extLst>
                <a:ext uri="{FF2B5EF4-FFF2-40B4-BE49-F238E27FC236}">
                  <a16:creationId xmlns:a16="http://schemas.microsoft.com/office/drawing/2014/main" id="{2568ABF1-D3DF-5C09-6A6A-E8903BB51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576" y="951998"/>
              <a:ext cx="661704" cy="66170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8A8AC802-1838-A2E9-3041-3F6909656A99}"/>
                </a:ext>
              </a:extLst>
            </p:cNvPr>
            <p:cNvSpPr txBox="1"/>
            <p:nvPr/>
          </p:nvSpPr>
          <p:spPr>
            <a:xfrm>
              <a:off x="3867082" y="2382736"/>
              <a:ext cx="2741540" cy="1015663"/>
            </a:xfrm>
            <a:prstGeom prst="rect">
              <a:avLst/>
            </a:prstGeom>
            <a:noFill/>
          </p:spPr>
          <p:txBody>
            <a:bodyPr wrap="square">
              <a:spAutoFit/>
            </a:bodyPr>
            <a:lstStyle/>
            <a:p>
              <a:pPr algn="ctr"/>
              <a:r>
                <a:rPr lang="en-US" sz="1200" b="0" i="0" u="none" strike="noStrike" dirty="0">
                  <a:solidFill>
                    <a:srgbClr val="000000"/>
                  </a:solidFill>
                  <a:effectLst/>
                  <a:latin typeface="Calibri" panose="020F0502020204030204" pitchFamily="34" charset="0"/>
                </a:rPr>
                <a:t>Adira is a fashion and makeup influencer. </a:t>
              </a:r>
              <a:r>
                <a:rPr lang="en-US" sz="1200" dirty="0">
                  <a:solidFill>
                    <a:srgbClr val="000000"/>
                  </a:solidFill>
                  <a:latin typeface="Calibri" panose="020F0502020204030204" pitchFamily="34" charset="0"/>
                </a:rPr>
                <a:t>S</a:t>
              </a:r>
              <a:r>
                <a:rPr lang="en-US" sz="1200" b="0" i="0" u="none" strike="noStrike" dirty="0">
                  <a:solidFill>
                    <a:srgbClr val="000000"/>
                  </a:solidFill>
                  <a:effectLst/>
                  <a:latin typeface="Calibri" panose="020F0502020204030204" pitchFamily="34" charset="0"/>
                </a:rPr>
                <a:t>he shares fashion and makeup tutorials through videos or reels on profile. She has a huge follower base on Instagram and other social media platforms</a:t>
              </a:r>
              <a:endParaRPr lang="en-IN" sz="1200" dirty="0"/>
            </a:p>
          </p:txBody>
        </p:sp>
        <p:sp>
          <p:nvSpPr>
            <p:cNvPr id="47" name="TextBox 46">
              <a:extLst>
                <a:ext uri="{FF2B5EF4-FFF2-40B4-BE49-F238E27FC236}">
                  <a16:creationId xmlns:a16="http://schemas.microsoft.com/office/drawing/2014/main" id="{C450E4DC-1C65-B74F-322A-5142737D29C3}"/>
                </a:ext>
              </a:extLst>
            </p:cNvPr>
            <p:cNvSpPr txBox="1"/>
            <p:nvPr/>
          </p:nvSpPr>
          <p:spPr>
            <a:xfrm>
              <a:off x="3976333" y="5396992"/>
              <a:ext cx="2500738" cy="646331"/>
            </a:xfrm>
            <a:prstGeom prst="rect">
              <a:avLst/>
            </a:prstGeom>
            <a:noFill/>
          </p:spPr>
          <p:txBody>
            <a:bodyPr wrap="square">
              <a:spAutoFit/>
            </a:bodyPr>
            <a:lstStyle/>
            <a:p>
              <a:pPr algn="ctr"/>
              <a:r>
                <a:rPr lang="en-US" sz="1200" b="0" i="0" u="none" strike="noStrike" dirty="0">
                  <a:solidFill>
                    <a:srgbClr val="000000"/>
                  </a:solidFill>
                  <a:effectLst/>
                  <a:latin typeface="Calibri" panose="020F0502020204030204" pitchFamily="34" charset="0"/>
                </a:rPr>
                <a:t>Random notifications of the app makes it a bit difficult for her to give candid view of her work</a:t>
              </a:r>
              <a:r>
                <a:rPr lang="en-US" sz="1200" dirty="0"/>
                <a:t> </a:t>
              </a:r>
              <a:endParaRPr lang="en-IN" sz="1200" dirty="0"/>
            </a:p>
          </p:txBody>
        </p:sp>
        <p:sp>
          <p:nvSpPr>
            <p:cNvPr id="51" name="TextBox 50">
              <a:extLst>
                <a:ext uri="{FF2B5EF4-FFF2-40B4-BE49-F238E27FC236}">
                  <a16:creationId xmlns:a16="http://schemas.microsoft.com/office/drawing/2014/main" id="{072A2387-F403-7D57-52E3-411A712B3CD0}"/>
                </a:ext>
              </a:extLst>
            </p:cNvPr>
            <p:cNvSpPr txBox="1"/>
            <p:nvPr/>
          </p:nvSpPr>
          <p:spPr>
            <a:xfrm>
              <a:off x="3897228" y="3751399"/>
              <a:ext cx="2687666" cy="646331"/>
            </a:xfrm>
            <a:prstGeom prst="rect">
              <a:avLst/>
            </a:prstGeom>
            <a:noFill/>
          </p:spPr>
          <p:txBody>
            <a:bodyPr wrap="square">
              <a:spAutoFit/>
            </a:bodyPr>
            <a:lstStyle/>
            <a:p>
              <a:pPr algn="ctr"/>
              <a:r>
                <a:rPr lang="en-US" sz="1200" b="0" i="0" u="none" strike="noStrike" dirty="0">
                  <a:solidFill>
                    <a:srgbClr val="000000"/>
                  </a:solidFill>
                  <a:effectLst/>
                  <a:latin typeface="Calibri" panose="020F0502020204030204" pitchFamily="34" charset="0"/>
                </a:rPr>
                <a:t>She wants to post candid photos at her own time during the day while she is </a:t>
              </a:r>
              <a:r>
                <a:rPr lang="en-US" sz="1200" dirty="0"/>
                <a:t>busy pursuing her hobby</a:t>
              </a:r>
              <a:endParaRPr lang="en-IN" sz="1200" dirty="0"/>
            </a:p>
          </p:txBody>
        </p:sp>
        <p:sp>
          <p:nvSpPr>
            <p:cNvPr id="52" name="TextBox 51">
              <a:extLst>
                <a:ext uri="{FF2B5EF4-FFF2-40B4-BE49-F238E27FC236}">
                  <a16:creationId xmlns:a16="http://schemas.microsoft.com/office/drawing/2014/main" id="{733D3F1D-B603-48CE-FFD2-F62CB42E37A0}"/>
                </a:ext>
              </a:extLst>
            </p:cNvPr>
            <p:cNvSpPr txBox="1"/>
            <p:nvPr/>
          </p:nvSpPr>
          <p:spPr>
            <a:xfrm>
              <a:off x="3890777" y="4577106"/>
              <a:ext cx="2500738" cy="646331"/>
            </a:xfrm>
            <a:prstGeom prst="rect">
              <a:avLst/>
            </a:prstGeom>
            <a:noFill/>
          </p:spPr>
          <p:txBody>
            <a:bodyPr wrap="square">
              <a:spAutoFit/>
            </a:bodyPr>
            <a:lstStyle/>
            <a:p>
              <a:pPr algn="ctr"/>
              <a:r>
                <a:rPr lang="en-IN" sz="1200" dirty="0"/>
                <a:t>Wants to limit social media usage and simultaneously increase productivity</a:t>
              </a:r>
            </a:p>
          </p:txBody>
        </p:sp>
        <p:sp>
          <p:nvSpPr>
            <p:cNvPr id="3087" name="TextBox 3086">
              <a:extLst>
                <a:ext uri="{FF2B5EF4-FFF2-40B4-BE49-F238E27FC236}">
                  <a16:creationId xmlns:a16="http://schemas.microsoft.com/office/drawing/2014/main" id="{06DE006A-4043-5C5E-F0D4-B17EE0289D05}"/>
                </a:ext>
              </a:extLst>
            </p:cNvPr>
            <p:cNvSpPr txBox="1"/>
            <p:nvPr/>
          </p:nvSpPr>
          <p:spPr>
            <a:xfrm>
              <a:off x="3976332" y="6193453"/>
              <a:ext cx="2500739" cy="276999"/>
            </a:xfrm>
            <a:prstGeom prst="rect">
              <a:avLst/>
            </a:prstGeom>
            <a:noFill/>
          </p:spPr>
          <p:txBody>
            <a:bodyPr wrap="square" rtlCol="0">
              <a:spAutoFit/>
            </a:bodyPr>
            <a:lstStyle/>
            <a:p>
              <a:pPr algn="ctr"/>
              <a:r>
                <a:rPr lang="en-IN" sz="1200" dirty="0"/>
                <a:t>Specific notification timing</a:t>
              </a:r>
            </a:p>
          </p:txBody>
        </p:sp>
        <p:sp>
          <p:nvSpPr>
            <p:cNvPr id="3095" name="Rectangle 3094">
              <a:extLst>
                <a:ext uri="{FF2B5EF4-FFF2-40B4-BE49-F238E27FC236}">
                  <a16:creationId xmlns:a16="http://schemas.microsoft.com/office/drawing/2014/main" id="{D1D3E4D2-80C8-15F7-4217-8171CF6F9DBC}"/>
                </a:ext>
              </a:extLst>
            </p:cNvPr>
            <p:cNvSpPr/>
            <p:nvPr/>
          </p:nvSpPr>
          <p:spPr>
            <a:xfrm>
              <a:off x="3917083" y="872142"/>
              <a:ext cx="2631676" cy="5860359"/>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100" name="Group 3099">
            <a:extLst>
              <a:ext uri="{FF2B5EF4-FFF2-40B4-BE49-F238E27FC236}">
                <a16:creationId xmlns:a16="http://schemas.microsoft.com/office/drawing/2014/main" id="{7325E860-C84E-466B-2C83-1D90F50A9667}"/>
              </a:ext>
            </a:extLst>
          </p:cNvPr>
          <p:cNvGrpSpPr/>
          <p:nvPr/>
        </p:nvGrpSpPr>
        <p:grpSpPr>
          <a:xfrm>
            <a:off x="6626909" y="885084"/>
            <a:ext cx="2682956" cy="5847417"/>
            <a:chOff x="6626909" y="885084"/>
            <a:chExt cx="2682956" cy="5847417"/>
          </a:xfrm>
        </p:grpSpPr>
        <p:pic>
          <p:nvPicPr>
            <p:cNvPr id="3076" name="Picture 4" descr="Men ">
              <a:extLst>
                <a:ext uri="{FF2B5EF4-FFF2-40B4-BE49-F238E27FC236}">
                  <a16:creationId xmlns:a16="http://schemas.microsoft.com/office/drawing/2014/main" id="{47C74BD3-19B8-D7FF-9790-E2572AB6B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212" y="951998"/>
              <a:ext cx="661704" cy="66170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DA383951-6213-CDAB-B38C-37C258A80C0B}"/>
                </a:ext>
              </a:extLst>
            </p:cNvPr>
            <p:cNvSpPr txBox="1"/>
            <p:nvPr/>
          </p:nvSpPr>
          <p:spPr>
            <a:xfrm>
              <a:off x="6837517" y="1736405"/>
              <a:ext cx="2037094" cy="646331"/>
            </a:xfrm>
            <a:prstGeom prst="rect">
              <a:avLst/>
            </a:prstGeom>
            <a:noFill/>
          </p:spPr>
          <p:txBody>
            <a:bodyPr wrap="square" rtlCol="0">
              <a:spAutoFit/>
            </a:bodyPr>
            <a:lstStyle/>
            <a:p>
              <a:pPr algn="ctr"/>
              <a:r>
                <a:rPr lang="en-IN" sz="1200" b="1" dirty="0"/>
                <a:t>Rohan</a:t>
              </a:r>
            </a:p>
            <a:p>
              <a:pPr algn="ctr"/>
              <a:r>
                <a:rPr lang="en-IN" sz="1200" dirty="0"/>
                <a:t>Age: 27</a:t>
              </a:r>
            </a:p>
            <a:p>
              <a:pPr algn="ctr"/>
              <a:r>
                <a:rPr lang="en-IN" sz="1200" dirty="0"/>
                <a:t>Profession: MBA Student</a:t>
              </a:r>
            </a:p>
          </p:txBody>
        </p:sp>
        <p:sp>
          <p:nvSpPr>
            <p:cNvPr id="55" name="TextBox 54">
              <a:extLst>
                <a:ext uri="{FF2B5EF4-FFF2-40B4-BE49-F238E27FC236}">
                  <a16:creationId xmlns:a16="http://schemas.microsoft.com/office/drawing/2014/main" id="{9FE92A5D-F1F0-8107-AD1A-2671D4EF56AC}"/>
                </a:ext>
              </a:extLst>
            </p:cNvPr>
            <p:cNvSpPr txBox="1"/>
            <p:nvPr/>
          </p:nvSpPr>
          <p:spPr>
            <a:xfrm>
              <a:off x="6644028" y="2382736"/>
              <a:ext cx="2665837" cy="1015663"/>
            </a:xfrm>
            <a:prstGeom prst="rect">
              <a:avLst/>
            </a:prstGeom>
            <a:noFill/>
          </p:spPr>
          <p:txBody>
            <a:bodyPr wrap="square">
              <a:spAutoFit/>
            </a:bodyPr>
            <a:lstStyle/>
            <a:p>
              <a:pPr algn="ctr"/>
              <a:r>
                <a:rPr lang="en-US" sz="1200" dirty="0">
                  <a:solidFill>
                    <a:srgbClr val="000000"/>
                  </a:solidFill>
                  <a:latin typeface="Calibri" panose="020F0502020204030204" pitchFamily="34" charset="0"/>
                </a:rPr>
                <a:t>R</a:t>
              </a:r>
              <a:r>
                <a:rPr lang="en-US" sz="1200" b="0" i="0" u="none" strike="noStrike" dirty="0">
                  <a:solidFill>
                    <a:srgbClr val="000000"/>
                  </a:solidFill>
                  <a:effectLst/>
                  <a:latin typeface="Calibri" panose="020F0502020204030204" pitchFamily="34" charset="0"/>
                </a:rPr>
                <a:t>ohan is a </a:t>
              </a:r>
              <a:r>
                <a:rPr lang="en-US" sz="1200" dirty="0">
                  <a:solidFill>
                    <a:srgbClr val="000000"/>
                  </a:solidFill>
                  <a:latin typeface="Calibri" panose="020F0502020204030204" pitchFamily="34" charset="0"/>
                </a:rPr>
                <a:t>post graduate student</a:t>
              </a:r>
              <a:r>
                <a:rPr lang="en-US" sz="1200" b="0" i="0" u="none" strike="noStrike" dirty="0">
                  <a:solidFill>
                    <a:srgbClr val="000000"/>
                  </a:solidFill>
                  <a:effectLst/>
                  <a:latin typeface="Calibri" panose="020F0502020204030204" pitchFamily="34" charset="0"/>
                </a:rPr>
                <a:t> who loves going to the gym regularly. He wants to become gym trainer in the future. He is </a:t>
              </a:r>
              <a:r>
                <a:rPr lang="en-US" sz="1200" dirty="0">
                  <a:solidFill>
                    <a:srgbClr val="000000"/>
                  </a:solidFill>
                  <a:latin typeface="Calibri" panose="020F0502020204030204" pitchFamily="34" charset="0"/>
                </a:rPr>
                <a:t>v</a:t>
              </a:r>
              <a:r>
                <a:rPr lang="en-US" sz="1200" b="0" i="0" u="none" strike="noStrike" dirty="0">
                  <a:solidFill>
                    <a:srgbClr val="000000"/>
                  </a:solidFill>
                  <a:effectLst/>
                  <a:latin typeface="Calibri" panose="020F0502020204030204" pitchFamily="34" charset="0"/>
                </a:rPr>
                <a:t>ery active on social media platforms and has a good follower base</a:t>
              </a:r>
              <a:endParaRPr lang="en-IN" sz="1200" dirty="0"/>
            </a:p>
          </p:txBody>
        </p:sp>
        <p:sp>
          <p:nvSpPr>
            <p:cNvPr id="56" name="TextBox 55">
              <a:extLst>
                <a:ext uri="{FF2B5EF4-FFF2-40B4-BE49-F238E27FC236}">
                  <a16:creationId xmlns:a16="http://schemas.microsoft.com/office/drawing/2014/main" id="{04233CA4-63C3-5632-6C3A-BB385C709894}"/>
                </a:ext>
              </a:extLst>
            </p:cNvPr>
            <p:cNvSpPr txBox="1"/>
            <p:nvPr/>
          </p:nvSpPr>
          <p:spPr>
            <a:xfrm>
              <a:off x="6709458" y="3751399"/>
              <a:ext cx="2500737" cy="646331"/>
            </a:xfrm>
            <a:prstGeom prst="rect">
              <a:avLst/>
            </a:prstGeom>
            <a:noFill/>
          </p:spPr>
          <p:txBody>
            <a:bodyPr wrap="square">
              <a:spAutoFit/>
            </a:bodyPr>
            <a:lstStyle/>
            <a:p>
              <a:pPr algn="ctr"/>
              <a:r>
                <a:rPr lang="en-US" sz="1200" b="0" i="0" u="none" strike="noStrike" dirty="0">
                  <a:solidFill>
                    <a:srgbClr val="000000"/>
                  </a:solidFill>
                  <a:effectLst/>
                  <a:latin typeface="Calibri" panose="020F0502020204030204" pitchFamily="34" charset="0"/>
                </a:rPr>
                <a:t>She wants to post candid pre and post workout photos and the diet he follows during the day </a:t>
              </a:r>
              <a:endParaRPr lang="en-IN" sz="1200" dirty="0"/>
            </a:p>
          </p:txBody>
        </p:sp>
        <p:sp>
          <p:nvSpPr>
            <p:cNvPr id="57" name="TextBox 56">
              <a:extLst>
                <a:ext uri="{FF2B5EF4-FFF2-40B4-BE49-F238E27FC236}">
                  <a16:creationId xmlns:a16="http://schemas.microsoft.com/office/drawing/2014/main" id="{6230CEE9-E6F9-23DE-CD81-E27D58CCE10F}"/>
                </a:ext>
              </a:extLst>
            </p:cNvPr>
            <p:cNvSpPr txBox="1"/>
            <p:nvPr/>
          </p:nvSpPr>
          <p:spPr>
            <a:xfrm>
              <a:off x="6691341" y="4577106"/>
              <a:ext cx="2500738" cy="646331"/>
            </a:xfrm>
            <a:prstGeom prst="rect">
              <a:avLst/>
            </a:prstGeom>
            <a:noFill/>
          </p:spPr>
          <p:txBody>
            <a:bodyPr wrap="square">
              <a:spAutoFit/>
            </a:bodyPr>
            <a:lstStyle/>
            <a:p>
              <a:pPr algn="ctr"/>
              <a:r>
                <a:rPr lang="en-IN" sz="1200" dirty="0"/>
                <a:t>Wants to limit social media usage and simultaneously increase productivity</a:t>
              </a:r>
            </a:p>
          </p:txBody>
        </p:sp>
        <p:sp>
          <p:nvSpPr>
            <p:cNvPr id="59" name="TextBox 58">
              <a:extLst>
                <a:ext uri="{FF2B5EF4-FFF2-40B4-BE49-F238E27FC236}">
                  <a16:creationId xmlns:a16="http://schemas.microsoft.com/office/drawing/2014/main" id="{7F8EA27F-6E4A-41CC-DB98-BD600607772F}"/>
                </a:ext>
              </a:extLst>
            </p:cNvPr>
            <p:cNvSpPr txBox="1"/>
            <p:nvPr/>
          </p:nvSpPr>
          <p:spPr>
            <a:xfrm>
              <a:off x="6626909" y="5396993"/>
              <a:ext cx="2665837" cy="461665"/>
            </a:xfrm>
            <a:prstGeom prst="rect">
              <a:avLst/>
            </a:prstGeom>
            <a:noFill/>
          </p:spPr>
          <p:txBody>
            <a:bodyPr wrap="square">
              <a:spAutoFit/>
            </a:bodyPr>
            <a:lstStyle/>
            <a:p>
              <a:pPr algn="ctr"/>
              <a:r>
                <a:rPr lang="en-US" sz="1200" b="0" i="0" u="none" strike="noStrike" dirty="0">
                  <a:solidFill>
                    <a:srgbClr val="000000"/>
                  </a:solidFill>
                  <a:effectLst/>
                  <a:latin typeface="Calibri" panose="020F0502020204030204" pitchFamily="34" charset="0"/>
                </a:rPr>
                <a:t>Wants a video feature on the app to post candid gym videos and workouts </a:t>
              </a:r>
              <a:endParaRPr lang="en-IN" sz="1200" dirty="0"/>
            </a:p>
          </p:txBody>
        </p:sp>
        <p:sp>
          <p:nvSpPr>
            <p:cNvPr id="3088" name="TextBox 3087">
              <a:extLst>
                <a:ext uri="{FF2B5EF4-FFF2-40B4-BE49-F238E27FC236}">
                  <a16:creationId xmlns:a16="http://schemas.microsoft.com/office/drawing/2014/main" id="{562EE52D-E3D2-9AD4-8497-1E5F24AB50EB}"/>
                </a:ext>
              </a:extLst>
            </p:cNvPr>
            <p:cNvSpPr txBox="1"/>
            <p:nvPr/>
          </p:nvSpPr>
          <p:spPr>
            <a:xfrm>
              <a:off x="6726577" y="6193453"/>
              <a:ext cx="2500739" cy="276999"/>
            </a:xfrm>
            <a:prstGeom prst="rect">
              <a:avLst/>
            </a:prstGeom>
            <a:noFill/>
          </p:spPr>
          <p:txBody>
            <a:bodyPr wrap="square" rtlCol="0">
              <a:spAutoFit/>
            </a:bodyPr>
            <a:lstStyle/>
            <a:p>
              <a:pPr algn="ctr"/>
              <a:r>
                <a:rPr lang="en-IN" sz="1200" dirty="0"/>
                <a:t>Video posts</a:t>
              </a:r>
            </a:p>
          </p:txBody>
        </p:sp>
        <p:sp>
          <p:nvSpPr>
            <p:cNvPr id="3096" name="Rectangle 3095">
              <a:extLst>
                <a:ext uri="{FF2B5EF4-FFF2-40B4-BE49-F238E27FC236}">
                  <a16:creationId xmlns:a16="http://schemas.microsoft.com/office/drawing/2014/main" id="{8F7DEBD0-1768-70B7-2470-B2C35C78F3E6}"/>
                </a:ext>
              </a:extLst>
            </p:cNvPr>
            <p:cNvSpPr/>
            <p:nvPr/>
          </p:nvSpPr>
          <p:spPr>
            <a:xfrm>
              <a:off x="6657508" y="885084"/>
              <a:ext cx="2616076" cy="5847417"/>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1" name="Group 3100">
            <a:extLst>
              <a:ext uri="{FF2B5EF4-FFF2-40B4-BE49-F238E27FC236}">
                <a16:creationId xmlns:a16="http://schemas.microsoft.com/office/drawing/2014/main" id="{CDEE23BD-01DB-CA3C-1AC8-6AC5119077AE}"/>
              </a:ext>
            </a:extLst>
          </p:cNvPr>
          <p:cNvGrpSpPr/>
          <p:nvPr/>
        </p:nvGrpSpPr>
        <p:grpSpPr>
          <a:xfrm>
            <a:off x="9386414" y="885084"/>
            <a:ext cx="2690100" cy="5847417"/>
            <a:chOff x="9386414" y="885084"/>
            <a:chExt cx="2690100" cy="5847417"/>
          </a:xfrm>
        </p:grpSpPr>
        <p:pic>
          <p:nvPicPr>
            <p:cNvPr id="3078" name="Picture 6" descr="Woman ">
              <a:extLst>
                <a:ext uri="{FF2B5EF4-FFF2-40B4-BE49-F238E27FC236}">
                  <a16:creationId xmlns:a16="http://schemas.microsoft.com/office/drawing/2014/main" id="{45C81047-ADB4-9C3E-55ED-40D839D685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6890" y="951998"/>
              <a:ext cx="661704" cy="66170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9F2A725B-C615-8ED8-064D-065891FB47EE}"/>
                </a:ext>
              </a:extLst>
            </p:cNvPr>
            <p:cNvSpPr txBox="1"/>
            <p:nvPr/>
          </p:nvSpPr>
          <p:spPr>
            <a:xfrm>
              <a:off x="9610330" y="1736405"/>
              <a:ext cx="2266665" cy="646331"/>
            </a:xfrm>
            <a:prstGeom prst="rect">
              <a:avLst/>
            </a:prstGeom>
            <a:noFill/>
          </p:spPr>
          <p:txBody>
            <a:bodyPr wrap="square" rtlCol="0">
              <a:spAutoFit/>
            </a:bodyPr>
            <a:lstStyle/>
            <a:p>
              <a:pPr algn="ctr"/>
              <a:r>
                <a:rPr lang="en-IN" sz="1200" b="1" dirty="0"/>
                <a:t>Eshita</a:t>
              </a:r>
            </a:p>
            <a:p>
              <a:pPr algn="ctr"/>
              <a:r>
                <a:rPr lang="en-IN" sz="1200" dirty="0"/>
                <a:t>Age: 27</a:t>
              </a:r>
            </a:p>
            <a:p>
              <a:pPr algn="ctr"/>
              <a:r>
                <a:rPr lang="en-IN" sz="1200" dirty="0"/>
                <a:t>Profession: Software Developer</a:t>
              </a:r>
            </a:p>
          </p:txBody>
        </p:sp>
        <p:sp>
          <p:nvSpPr>
            <p:cNvPr id="62" name="TextBox 61">
              <a:extLst>
                <a:ext uri="{FF2B5EF4-FFF2-40B4-BE49-F238E27FC236}">
                  <a16:creationId xmlns:a16="http://schemas.microsoft.com/office/drawing/2014/main" id="{5DA952CA-2388-BDF9-3AC1-2E8AEE218834}"/>
                </a:ext>
              </a:extLst>
            </p:cNvPr>
            <p:cNvSpPr txBox="1"/>
            <p:nvPr/>
          </p:nvSpPr>
          <p:spPr>
            <a:xfrm>
              <a:off x="9442581" y="2382736"/>
              <a:ext cx="2621903" cy="1015663"/>
            </a:xfrm>
            <a:prstGeom prst="rect">
              <a:avLst/>
            </a:prstGeom>
            <a:noFill/>
          </p:spPr>
          <p:txBody>
            <a:bodyPr wrap="square">
              <a:spAutoFit/>
            </a:bodyPr>
            <a:lstStyle/>
            <a:p>
              <a:pPr algn="ctr"/>
              <a:r>
                <a:rPr lang="en-US" sz="1200" b="0" i="0" u="none" strike="noStrike" dirty="0">
                  <a:solidFill>
                    <a:srgbClr val="000000"/>
                  </a:solidFill>
                  <a:effectLst/>
                  <a:latin typeface="Calibri" panose="020F0502020204030204" pitchFamily="34" charset="0"/>
                </a:rPr>
                <a:t>Eshita is a frequent traveler. She likes exploring new places. </a:t>
              </a:r>
              <a:r>
                <a:rPr lang="en-US" sz="1200" dirty="0">
                  <a:solidFill>
                    <a:srgbClr val="000000"/>
                  </a:solidFill>
                  <a:latin typeface="Calibri" panose="020F0502020204030204" pitchFamily="34" charset="0"/>
                </a:rPr>
                <a:t>She goes on long trips with her friends and likes sharing her travel experience on the social media through posts or vlogs</a:t>
              </a:r>
              <a:endParaRPr lang="en-IN" sz="1200" dirty="0"/>
            </a:p>
          </p:txBody>
        </p:sp>
        <p:sp>
          <p:nvSpPr>
            <p:cNvPr id="63" name="TextBox 62">
              <a:extLst>
                <a:ext uri="{FF2B5EF4-FFF2-40B4-BE49-F238E27FC236}">
                  <a16:creationId xmlns:a16="http://schemas.microsoft.com/office/drawing/2014/main" id="{4E9B5E97-F918-70B4-AF28-CD5B024C1924}"/>
                </a:ext>
              </a:extLst>
            </p:cNvPr>
            <p:cNvSpPr txBox="1"/>
            <p:nvPr/>
          </p:nvSpPr>
          <p:spPr>
            <a:xfrm>
              <a:off x="9503163" y="3754116"/>
              <a:ext cx="2500737" cy="646331"/>
            </a:xfrm>
            <a:prstGeom prst="rect">
              <a:avLst/>
            </a:prstGeom>
            <a:noFill/>
          </p:spPr>
          <p:txBody>
            <a:bodyPr wrap="square">
              <a:spAutoFit/>
            </a:bodyPr>
            <a:lstStyle/>
            <a:p>
              <a:pPr algn="ctr"/>
              <a:r>
                <a:rPr lang="en-US" sz="1200" b="0" i="0" u="none" strike="noStrike" dirty="0">
                  <a:solidFill>
                    <a:srgbClr val="000000"/>
                  </a:solidFill>
                  <a:effectLst/>
                  <a:latin typeface="Calibri" panose="020F0502020204030204" pitchFamily="34" charset="0"/>
                </a:rPr>
                <a:t>She wants to capture and share candid moments of her trips through the app</a:t>
              </a:r>
              <a:endParaRPr lang="en-IN" sz="1200" dirty="0"/>
            </a:p>
          </p:txBody>
        </p:sp>
        <p:sp>
          <p:nvSpPr>
            <p:cNvPr id="3072" name="TextBox 3071">
              <a:extLst>
                <a:ext uri="{FF2B5EF4-FFF2-40B4-BE49-F238E27FC236}">
                  <a16:creationId xmlns:a16="http://schemas.microsoft.com/office/drawing/2014/main" id="{0AC84442-ED41-E783-EE2E-55914E5E234E}"/>
                </a:ext>
              </a:extLst>
            </p:cNvPr>
            <p:cNvSpPr txBox="1"/>
            <p:nvPr/>
          </p:nvSpPr>
          <p:spPr>
            <a:xfrm>
              <a:off x="9386414" y="4577106"/>
              <a:ext cx="2500738" cy="646331"/>
            </a:xfrm>
            <a:prstGeom prst="rect">
              <a:avLst/>
            </a:prstGeom>
            <a:noFill/>
          </p:spPr>
          <p:txBody>
            <a:bodyPr wrap="square">
              <a:spAutoFit/>
            </a:bodyPr>
            <a:lstStyle/>
            <a:p>
              <a:pPr algn="ctr"/>
              <a:r>
                <a:rPr lang="en-IN" sz="1200" dirty="0"/>
                <a:t>Wants to limit social media usage and simultaneously increase productivity</a:t>
              </a:r>
            </a:p>
          </p:txBody>
        </p:sp>
        <p:sp>
          <p:nvSpPr>
            <p:cNvPr id="3075" name="TextBox 3074">
              <a:extLst>
                <a:ext uri="{FF2B5EF4-FFF2-40B4-BE49-F238E27FC236}">
                  <a16:creationId xmlns:a16="http://schemas.microsoft.com/office/drawing/2014/main" id="{D7D271F5-2D88-39FD-5757-4D5C377CAD51}"/>
                </a:ext>
              </a:extLst>
            </p:cNvPr>
            <p:cNvSpPr txBox="1"/>
            <p:nvPr/>
          </p:nvSpPr>
          <p:spPr>
            <a:xfrm>
              <a:off x="9477695" y="5396993"/>
              <a:ext cx="2534431" cy="461665"/>
            </a:xfrm>
            <a:prstGeom prst="rect">
              <a:avLst/>
            </a:prstGeom>
            <a:noFill/>
          </p:spPr>
          <p:txBody>
            <a:bodyPr wrap="square">
              <a:spAutoFit/>
            </a:bodyPr>
            <a:lstStyle/>
            <a:p>
              <a:pPr algn="ctr"/>
              <a:r>
                <a:rPr lang="en-US" sz="1200" b="0" i="0" u="none" strike="noStrike" dirty="0">
                  <a:solidFill>
                    <a:srgbClr val="000000"/>
                  </a:solidFill>
                  <a:effectLst/>
                  <a:latin typeface="Calibri" panose="020F0502020204030204" pitchFamily="34" charset="0"/>
                </a:rPr>
                <a:t>Wants a video feature and wants to have the option to put multiple posts </a:t>
              </a:r>
              <a:endParaRPr lang="en-IN" sz="1200" dirty="0"/>
            </a:p>
          </p:txBody>
        </p:sp>
        <p:sp>
          <p:nvSpPr>
            <p:cNvPr id="3089" name="TextBox 3088">
              <a:extLst>
                <a:ext uri="{FF2B5EF4-FFF2-40B4-BE49-F238E27FC236}">
                  <a16:creationId xmlns:a16="http://schemas.microsoft.com/office/drawing/2014/main" id="{7CE9974A-4AD0-D162-96B0-826E4A125645}"/>
                </a:ext>
              </a:extLst>
            </p:cNvPr>
            <p:cNvSpPr txBox="1"/>
            <p:nvPr/>
          </p:nvSpPr>
          <p:spPr>
            <a:xfrm>
              <a:off x="9487373" y="6188506"/>
              <a:ext cx="2500739" cy="276999"/>
            </a:xfrm>
            <a:prstGeom prst="rect">
              <a:avLst/>
            </a:prstGeom>
            <a:noFill/>
          </p:spPr>
          <p:txBody>
            <a:bodyPr wrap="square" rtlCol="0">
              <a:spAutoFit/>
            </a:bodyPr>
            <a:lstStyle/>
            <a:p>
              <a:pPr algn="ctr"/>
              <a:r>
                <a:rPr lang="en-IN" sz="1200" dirty="0"/>
                <a:t>Video posts</a:t>
              </a:r>
            </a:p>
          </p:txBody>
        </p:sp>
        <p:sp>
          <p:nvSpPr>
            <p:cNvPr id="3097" name="Rectangle 3096">
              <a:extLst>
                <a:ext uri="{FF2B5EF4-FFF2-40B4-BE49-F238E27FC236}">
                  <a16:creationId xmlns:a16="http://schemas.microsoft.com/office/drawing/2014/main" id="{4A15C72E-E234-2057-65BB-A8191F8E2DAE}"/>
                </a:ext>
              </a:extLst>
            </p:cNvPr>
            <p:cNvSpPr/>
            <p:nvPr/>
          </p:nvSpPr>
          <p:spPr>
            <a:xfrm>
              <a:off x="9405135" y="885084"/>
              <a:ext cx="2671379" cy="5847417"/>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282183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1" name="Rectangle 4120">
            <a:extLst>
              <a:ext uri="{FF2B5EF4-FFF2-40B4-BE49-F238E27FC236}">
                <a16:creationId xmlns:a16="http://schemas.microsoft.com/office/drawing/2014/main" id="{9F1FB845-9621-71AC-2320-8FA204883208}"/>
              </a:ext>
            </a:extLst>
          </p:cNvPr>
          <p:cNvSpPr/>
          <p:nvPr/>
        </p:nvSpPr>
        <p:spPr>
          <a:xfrm>
            <a:off x="0" y="3441831"/>
            <a:ext cx="9557519" cy="25882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19" name="Rectangle 4118">
            <a:extLst>
              <a:ext uri="{FF2B5EF4-FFF2-40B4-BE49-F238E27FC236}">
                <a16:creationId xmlns:a16="http://schemas.microsoft.com/office/drawing/2014/main" id="{A52FA893-FD19-8C78-0915-D7BBF0E44E6C}"/>
              </a:ext>
            </a:extLst>
          </p:cNvPr>
          <p:cNvSpPr>
            <a:spLocks/>
          </p:cNvSpPr>
          <p:nvPr/>
        </p:nvSpPr>
        <p:spPr>
          <a:xfrm>
            <a:off x="7056178" y="827933"/>
            <a:ext cx="5048736" cy="22609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17" name="Rectangle 4116">
            <a:extLst>
              <a:ext uri="{FF2B5EF4-FFF2-40B4-BE49-F238E27FC236}">
                <a16:creationId xmlns:a16="http://schemas.microsoft.com/office/drawing/2014/main" id="{5671976C-FF2D-2337-AD30-6ED8D8714520}"/>
              </a:ext>
            </a:extLst>
          </p:cNvPr>
          <p:cNvSpPr>
            <a:spLocks/>
          </p:cNvSpPr>
          <p:nvPr/>
        </p:nvSpPr>
        <p:spPr>
          <a:xfrm>
            <a:off x="7314" y="794656"/>
            <a:ext cx="6480572" cy="22942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07" name="Rectangle 4106">
            <a:extLst>
              <a:ext uri="{FF2B5EF4-FFF2-40B4-BE49-F238E27FC236}">
                <a16:creationId xmlns:a16="http://schemas.microsoft.com/office/drawing/2014/main" id="{093427FB-7E74-ADA9-49FD-3DC9D9B1EB43}"/>
              </a:ext>
            </a:extLst>
          </p:cNvPr>
          <p:cNvSpPr/>
          <p:nvPr/>
        </p:nvSpPr>
        <p:spPr>
          <a:xfrm>
            <a:off x="9669547" y="3246652"/>
            <a:ext cx="2435367" cy="3328319"/>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8" name="Group 17">
            <a:extLst>
              <a:ext uri="{FF2B5EF4-FFF2-40B4-BE49-F238E27FC236}">
                <a16:creationId xmlns:a16="http://schemas.microsoft.com/office/drawing/2014/main" id="{11A850A3-EB13-CBC7-3256-646F3300D136}"/>
              </a:ext>
            </a:extLst>
          </p:cNvPr>
          <p:cNvGrpSpPr/>
          <p:nvPr/>
        </p:nvGrpSpPr>
        <p:grpSpPr>
          <a:xfrm>
            <a:off x="129910" y="936169"/>
            <a:ext cx="3941014" cy="2043213"/>
            <a:chOff x="227882" y="751112"/>
            <a:chExt cx="3799498" cy="1796145"/>
          </a:xfrm>
        </p:grpSpPr>
        <p:pic>
          <p:nvPicPr>
            <p:cNvPr id="11" name="Picture 10">
              <a:extLst>
                <a:ext uri="{FF2B5EF4-FFF2-40B4-BE49-F238E27FC236}">
                  <a16:creationId xmlns:a16="http://schemas.microsoft.com/office/drawing/2014/main" id="{10FF8BF1-101F-6538-E9A9-31764C54C898}"/>
                </a:ext>
              </a:extLst>
            </p:cNvPr>
            <p:cNvPicPr>
              <a:picLocks noChangeAspect="1"/>
            </p:cNvPicPr>
            <p:nvPr/>
          </p:nvPicPr>
          <p:blipFill rotWithShape="1">
            <a:blip r:embed="rId2">
              <a:extLst>
                <a:ext uri="{28A0092B-C50C-407E-A947-70E740481C1C}">
                  <a14:useLocalDpi xmlns:a14="http://schemas.microsoft.com/office/drawing/2010/main" val="0"/>
                </a:ext>
              </a:extLst>
            </a:blip>
            <a:srcRect t="6327" b="3197"/>
            <a:stretch/>
          </p:blipFill>
          <p:spPr>
            <a:xfrm>
              <a:off x="227882" y="751112"/>
              <a:ext cx="893346" cy="1796145"/>
            </a:xfrm>
            <a:prstGeom prst="rect">
              <a:avLst/>
            </a:prstGeom>
          </p:spPr>
        </p:pic>
        <p:pic>
          <p:nvPicPr>
            <p:cNvPr id="13" name="Picture 12">
              <a:extLst>
                <a:ext uri="{FF2B5EF4-FFF2-40B4-BE49-F238E27FC236}">
                  <a16:creationId xmlns:a16="http://schemas.microsoft.com/office/drawing/2014/main" id="{FD4A6A9D-4D80-902E-B681-CA643667C77E}"/>
                </a:ext>
              </a:extLst>
            </p:cNvPr>
            <p:cNvPicPr>
              <a:picLocks noChangeAspect="1"/>
            </p:cNvPicPr>
            <p:nvPr/>
          </p:nvPicPr>
          <p:blipFill rotWithShape="1">
            <a:blip r:embed="rId3">
              <a:extLst>
                <a:ext uri="{28A0092B-C50C-407E-A947-70E740481C1C}">
                  <a14:useLocalDpi xmlns:a14="http://schemas.microsoft.com/office/drawing/2010/main" val="0"/>
                </a:ext>
              </a:extLst>
            </a:blip>
            <a:srcRect t="6168" b="3356"/>
            <a:stretch/>
          </p:blipFill>
          <p:spPr>
            <a:xfrm>
              <a:off x="1197762" y="751112"/>
              <a:ext cx="893346" cy="1796145"/>
            </a:xfrm>
            <a:prstGeom prst="rect">
              <a:avLst/>
            </a:prstGeom>
          </p:spPr>
        </p:pic>
        <p:pic>
          <p:nvPicPr>
            <p:cNvPr id="15" name="Picture 14">
              <a:extLst>
                <a:ext uri="{FF2B5EF4-FFF2-40B4-BE49-F238E27FC236}">
                  <a16:creationId xmlns:a16="http://schemas.microsoft.com/office/drawing/2014/main" id="{AECBF03E-A495-BBB6-8046-6C1327BCB55A}"/>
                </a:ext>
              </a:extLst>
            </p:cNvPr>
            <p:cNvPicPr>
              <a:picLocks noChangeAspect="1"/>
            </p:cNvPicPr>
            <p:nvPr/>
          </p:nvPicPr>
          <p:blipFill rotWithShape="1">
            <a:blip r:embed="rId4">
              <a:extLst>
                <a:ext uri="{28A0092B-C50C-407E-A947-70E740481C1C}">
                  <a14:useLocalDpi xmlns:a14="http://schemas.microsoft.com/office/drawing/2010/main" val="0"/>
                </a:ext>
              </a:extLst>
            </a:blip>
            <a:srcRect t="6463" b="3061"/>
            <a:stretch/>
          </p:blipFill>
          <p:spPr>
            <a:xfrm>
              <a:off x="2165898" y="751112"/>
              <a:ext cx="893346" cy="1796145"/>
            </a:xfrm>
            <a:prstGeom prst="rect">
              <a:avLst/>
            </a:prstGeom>
          </p:spPr>
        </p:pic>
        <p:pic>
          <p:nvPicPr>
            <p:cNvPr id="17" name="Picture 16">
              <a:extLst>
                <a:ext uri="{FF2B5EF4-FFF2-40B4-BE49-F238E27FC236}">
                  <a16:creationId xmlns:a16="http://schemas.microsoft.com/office/drawing/2014/main" id="{9F506989-64A1-0000-C098-F8F43CD34864}"/>
                </a:ext>
              </a:extLst>
            </p:cNvPr>
            <p:cNvPicPr>
              <a:picLocks noChangeAspect="1"/>
            </p:cNvPicPr>
            <p:nvPr/>
          </p:nvPicPr>
          <p:blipFill rotWithShape="1">
            <a:blip r:embed="rId5">
              <a:extLst>
                <a:ext uri="{28A0092B-C50C-407E-A947-70E740481C1C}">
                  <a14:useLocalDpi xmlns:a14="http://schemas.microsoft.com/office/drawing/2010/main" val="0"/>
                </a:ext>
              </a:extLst>
            </a:blip>
            <a:srcRect t="6168" b="3356"/>
            <a:stretch/>
          </p:blipFill>
          <p:spPr>
            <a:xfrm>
              <a:off x="3134034" y="751112"/>
              <a:ext cx="893346" cy="1796145"/>
            </a:xfrm>
            <a:prstGeom prst="rect">
              <a:avLst/>
            </a:prstGeom>
          </p:spPr>
        </p:pic>
      </p:grpSp>
      <p:sp>
        <p:nvSpPr>
          <p:cNvPr id="19" name="Arrow: Pentagon 18">
            <a:extLst>
              <a:ext uri="{FF2B5EF4-FFF2-40B4-BE49-F238E27FC236}">
                <a16:creationId xmlns:a16="http://schemas.microsoft.com/office/drawing/2014/main" id="{752C7713-A448-03CF-6FF9-3F08C533DB78}"/>
              </a:ext>
            </a:extLst>
          </p:cNvPr>
          <p:cNvSpPr/>
          <p:nvPr/>
        </p:nvSpPr>
        <p:spPr>
          <a:xfrm>
            <a:off x="0" y="522514"/>
            <a:ext cx="1741714" cy="272143"/>
          </a:xfrm>
          <a:prstGeom prst="homePlate">
            <a:avLst/>
          </a:prstGeom>
          <a:solidFill>
            <a:schemeClr val="bg2">
              <a:lumMod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1. Onboarding</a:t>
            </a:r>
          </a:p>
        </p:txBody>
      </p:sp>
      <p:pic>
        <p:nvPicPr>
          <p:cNvPr id="4100" name="Picture 4" descr="How To Use BeReal – A Complete Guide">
            <a:extLst>
              <a:ext uri="{FF2B5EF4-FFF2-40B4-BE49-F238E27FC236}">
                <a16:creationId xmlns:a16="http://schemas.microsoft.com/office/drawing/2014/main" id="{E7C5B6E6-82EB-FD19-A691-1BFF99DC59F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431"/>
          <a:stretch/>
        </p:blipFill>
        <p:spPr bwMode="auto">
          <a:xfrm>
            <a:off x="4198459" y="936170"/>
            <a:ext cx="926620" cy="204321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eReal logged me out, how do i get back into my account??? : r/bereal_app">
            <a:extLst>
              <a:ext uri="{FF2B5EF4-FFF2-40B4-BE49-F238E27FC236}">
                <a16:creationId xmlns:a16="http://schemas.microsoft.com/office/drawing/2014/main" id="{32495C10-F777-F356-E95E-4FBBD2A9D1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455"/>
          <a:stretch/>
        </p:blipFill>
        <p:spPr bwMode="auto">
          <a:xfrm>
            <a:off x="5283197" y="936169"/>
            <a:ext cx="1016229" cy="2043212"/>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Pentagon 19">
            <a:extLst>
              <a:ext uri="{FF2B5EF4-FFF2-40B4-BE49-F238E27FC236}">
                <a16:creationId xmlns:a16="http://schemas.microsoft.com/office/drawing/2014/main" id="{C0C753CE-7806-CC08-A077-6008D9061AE8}"/>
              </a:ext>
            </a:extLst>
          </p:cNvPr>
          <p:cNvSpPr/>
          <p:nvPr/>
        </p:nvSpPr>
        <p:spPr>
          <a:xfrm>
            <a:off x="0" y="3169688"/>
            <a:ext cx="1915885" cy="272143"/>
          </a:xfrm>
          <a:prstGeom prst="homePlate">
            <a:avLst/>
          </a:prstGeom>
          <a:solidFill>
            <a:schemeClr val="bg2">
              <a:lumMod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2. In App Experience</a:t>
            </a:r>
          </a:p>
        </p:txBody>
      </p:sp>
      <p:pic>
        <p:nvPicPr>
          <p:cNvPr id="22" name="Picture 21">
            <a:extLst>
              <a:ext uri="{FF2B5EF4-FFF2-40B4-BE49-F238E27FC236}">
                <a16:creationId xmlns:a16="http://schemas.microsoft.com/office/drawing/2014/main" id="{6EBC2F38-28D9-406C-8C62-9A00CC838006}"/>
              </a:ext>
            </a:extLst>
          </p:cNvPr>
          <p:cNvPicPr>
            <a:picLocks noChangeAspect="1"/>
          </p:cNvPicPr>
          <p:nvPr/>
        </p:nvPicPr>
        <p:blipFill rotWithShape="1">
          <a:blip r:embed="rId8">
            <a:extLst>
              <a:ext uri="{28A0092B-C50C-407E-A947-70E740481C1C}">
                <a14:useLocalDpi xmlns:a14="http://schemas.microsoft.com/office/drawing/2010/main" val="0"/>
              </a:ext>
            </a:extLst>
          </a:blip>
          <a:srcRect t="6396" b="5873"/>
          <a:stretch/>
        </p:blipFill>
        <p:spPr>
          <a:xfrm>
            <a:off x="7109037" y="936168"/>
            <a:ext cx="1046216" cy="2039713"/>
          </a:xfrm>
          <a:prstGeom prst="rect">
            <a:avLst/>
          </a:prstGeom>
        </p:spPr>
      </p:pic>
      <p:pic>
        <p:nvPicPr>
          <p:cNvPr id="24" name="Picture 23">
            <a:extLst>
              <a:ext uri="{FF2B5EF4-FFF2-40B4-BE49-F238E27FC236}">
                <a16:creationId xmlns:a16="http://schemas.microsoft.com/office/drawing/2014/main" id="{E7149D53-F925-7DC9-8C42-D3CA83490603}"/>
              </a:ext>
            </a:extLst>
          </p:cNvPr>
          <p:cNvPicPr>
            <a:picLocks noChangeAspect="1"/>
          </p:cNvPicPr>
          <p:nvPr/>
        </p:nvPicPr>
        <p:blipFill rotWithShape="1">
          <a:blip r:embed="rId9">
            <a:extLst>
              <a:ext uri="{28A0092B-C50C-407E-A947-70E740481C1C}">
                <a14:useLocalDpi xmlns:a14="http://schemas.microsoft.com/office/drawing/2010/main" val="0"/>
              </a:ext>
            </a:extLst>
          </a:blip>
          <a:srcRect t="6396" b="5873"/>
          <a:stretch/>
        </p:blipFill>
        <p:spPr>
          <a:xfrm>
            <a:off x="4207784" y="3544659"/>
            <a:ext cx="1232019" cy="2401956"/>
          </a:xfrm>
          <a:prstGeom prst="rect">
            <a:avLst/>
          </a:prstGeom>
        </p:spPr>
      </p:pic>
      <p:pic>
        <p:nvPicPr>
          <p:cNvPr id="26" name="Picture 25">
            <a:extLst>
              <a:ext uri="{FF2B5EF4-FFF2-40B4-BE49-F238E27FC236}">
                <a16:creationId xmlns:a16="http://schemas.microsoft.com/office/drawing/2014/main" id="{967781E2-EFDC-5CEF-DC15-6CE20A225AF2}"/>
              </a:ext>
            </a:extLst>
          </p:cNvPr>
          <p:cNvPicPr>
            <a:picLocks noChangeAspect="1"/>
          </p:cNvPicPr>
          <p:nvPr/>
        </p:nvPicPr>
        <p:blipFill rotWithShape="1">
          <a:blip r:embed="rId10">
            <a:extLst>
              <a:ext uri="{28A0092B-C50C-407E-A947-70E740481C1C}">
                <a14:useLocalDpi xmlns:a14="http://schemas.microsoft.com/office/drawing/2010/main" val="0"/>
              </a:ext>
            </a:extLst>
          </a:blip>
          <a:srcRect t="4127" b="1747"/>
          <a:stretch/>
        </p:blipFill>
        <p:spPr>
          <a:xfrm>
            <a:off x="1420931" y="3544660"/>
            <a:ext cx="1232020" cy="2401954"/>
          </a:xfrm>
          <a:prstGeom prst="rect">
            <a:avLst/>
          </a:prstGeom>
        </p:spPr>
      </p:pic>
      <p:pic>
        <p:nvPicPr>
          <p:cNvPr id="4104" name="Picture 8" descr="How To Take Pictures With BeReal">
            <a:extLst>
              <a:ext uri="{FF2B5EF4-FFF2-40B4-BE49-F238E27FC236}">
                <a16:creationId xmlns:a16="http://schemas.microsoft.com/office/drawing/2014/main" id="{8B8BA070-52B1-70AF-FC0A-4D3D8E972BB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2267"/>
          <a:stretch/>
        </p:blipFill>
        <p:spPr bwMode="auto">
          <a:xfrm>
            <a:off x="7314" y="3544659"/>
            <a:ext cx="1372711" cy="240195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C449CB9-8692-80C3-7A94-5485C0C9BDAD}"/>
              </a:ext>
            </a:extLst>
          </p:cNvPr>
          <p:cNvSpPr txBox="1"/>
          <p:nvPr/>
        </p:nvSpPr>
        <p:spPr>
          <a:xfrm>
            <a:off x="195425" y="6082000"/>
            <a:ext cx="2311343" cy="307777"/>
          </a:xfrm>
          <a:prstGeom prst="rect">
            <a:avLst/>
          </a:prstGeom>
          <a:noFill/>
          <a:ln>
            <a:solidFill>
              <a:schemeClr val="bg1">
                <a:lumMod val="50000"/>
              </a:schemeClr>
            </a:solidFill>
          </a:ln>
        </p:spPr>
        <p:txBody>
          <a:bodyPr wrap="square" rtlCol="0">
            <a:spAutoFit/>
          </a:bodyPr>
          <a:lstStyle/>
          <a:p>
            <a:pPr algn="ctr"/>
            <a:r>
              <a:rPr lang="en-IN" sz="1400" dirty="0"/>
              <a:t>Taking the first BeReal photo</a:t>
            </a:r>
          </a:p>
        </p:txBody>
      </p:sp>
      <p:pic>
        <p:nvPicPr>
          <p:cNvPr id="31" name="Picture 30">
            <a:extLst>
              <a:ext uri="{FF2B5EF4-FFF2-40B4-BE49-F238E27FC236}">
                <a16:creationId xmlns:a16="http://schemas.microsoft.com/office/drawing/2014/main" id="{8E05FD0E-D198-8A7A-A070-BC2BBEBBD451}"/>
              </a:ext>
            </a:extLst>
          </p:cNvPr>
          <p:cNvPicPr>
            <a:picLocks noChangeAspect="1"/>
          </p:cNvPicPr>
          <p:nvPr/>
        </p:nvPicPr>
        <p:blipFill rotWithShape="1">
          <a:blip r:embed="rId12">
            <a:extLst>
              <a:ext uri="{28A0092B-C50C-407E-A947-70E740481C1C}">
                <a14:useLocalDpi xmlns:a14="http://schemas.microsoft.com/office/drawing/2010/main" val="0"/>
              </a:ext>
            </a:extLst>
          </a:blip>
          <a:srcRect t="5238" b="5873"/>
          <a:stretch/>
        </p:blipFill>
        <p:spPr>
          <a:xfrm>
            <a:off x="2838904" y="3544659"/>
            <a:ext cx="1232020" cy="2401955"/>
          </a:xfrm>
          <a:prstGeom prst="rect">
            <a:avLst/>
          </a:prstGeom>
        </p:spPr>
      </p:pic>
      <p:sp>
        <p:nvSpPr>
          <p:cNvPr id="32" name="TextBox 31">
            <a:extLst>
              <a:ext uri="{FF2B5EF4-FFF2-40B4-BE49-F238E27FC236}">
                <a16:creationId xmlns:a16="http://schemas.microsoft.com/office/drawing/2014/main" id="{3C5398D9-2B28-4E63-1166-0AA7E5245354}"/>
              </a:ext>
            </a:extLst>
          </p:cNvPr>
          <p:cNvSpPr txBox="1"/>
          <p:nvPr/>
        </p:nvSpPr>
        <p:spPr>
          <a:xfrm>
            <a:off x="2884572" y="6082000"/>
            <a:ext cx="1063123" cy="307777"/>
          </a:xfrm>
          <a:prstGeom prst="rect">
            <a:avLst/>
          </a:prstGeom>
          <a:noFill/>
          <a:ln>
            <a:solidFill>
              <a:schemeClr val="bg1">
                <a:lumMod val="50000"/>
              </a:schemeClr>
            </a:solidFill>
          </a:ln>
        </p:spPr>
        <p:txBody>
          <a:bodyPr wrap="square" rtlCol="0">
            <a:spAutoFit/>
          </a:bodyPr>
          <a:lstStyle/>
          <a:p>
            <a:pPr algn="ctr"/>
            <a:r>
              <a:rPr lang="en-IN" sz="1400" dirty="0"/>
              <a:t>Add Friends</a:t>
            </a:r>
          </a:p>
        </p:txBody>
      </p:sp>
      <p:sp>
        <p:nvSpPr>
          <p:cNvPr id="33" name="TextBox 32">
            <a:extLst>
              <a:ext uri="{FF2B5EF4-FFF2-40B4-BE49-F238E27FC236}">
                <a16:creationId xmlns:a16="http://schemas.microsoft.com/office/drawing/2014/main" id="{B67FF4A1-C259-F081-B73C-06FAA6E457AE}"/>
              </a:ext>
            </a:extLst>
          </p:cNvPr>
          <p:cNvSpPr txBox="1"/>
          <p:nvPr/>
        </p:nvSpPr>
        <p:spPr>
          <a:xfrm>
            <a:off x="4128658" y="6082001"/>
            <a:ext cx="1390270" cy="738664"/>
          </a:xfrm>
          <a:prstGeom prst="rect">
            <a:avLst/>
          </a:prstGeom>
          <a:noFill/>
          <a:ln>
            <a:solidFill>
              <a:schemeClr val="bg1">
                <a:lumMod val="50000"/>
              </a:schemeClr>
            </a:solidFill>
          </a:ln>
        </p:spPr>
        <p:txBody>
          <a:bodyPr wrap="square" rtlCol="0">
            <a:spAutoFit/>
          </a:bodyPr>
          <a:lstStyle/>
          <a:p>
            <a:pPr algn="ctr"/>
            <a:r>
              <a:rPr lang="en-IN" sz="1400" dirty="0"/>
              <a:t>Go back in time with your Memories</a:t>
            </a:r>
          </a:p>
        </p:txBody>
      </p:sp>
      <p:pic>
        <p:nvPicPr>
          <p:cNvPr id="35" name="Picture 34">
            <a:extLst>
              <a:ext uri="{FF2B5EF4-FFF2-40B4-BE49-F238E27FC236}">
                <a16:creationId xmlns:a16="http://schemas.microsoft.com/office/drawing/2014/main" id="{1796DFC3-030D-20A1-9584-5C2433F3886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85629" y="3537857"/>
            <a:ext cx="1232019" cy="2401956"/>
          </a:xfrm>
          <a:prstGeom prst="rect">
            <a:avLst/>
          </a:prstGeom>
        </p:spPr>
      </p:pic>
      <p:sp>
        <p:nvSpPr>
          <p:cNvPr id="36" name="TextBox 35">
            <a:extLst>
              <a:ext uri="{FF2B5EF4-FFF2-40B4-BE49-F238E27FC236}">
                <a16:creationId xmlns:a16="http://schemas.microsoft.com/office/drawing/2014/main" id="{D4560A02-EDAC-E638-B774-1DCADC575F82}"/>
              </a:ext>
            </a:extLst>
          </p:cNvPr>
          <p:cNvSpPr txBox="1"/>
          <p:nvPr/>
        </p:nvSpPr>
        <p:spPr>
          <a:xfrm>
            <a:off x="5630956" y="6082785"/>
            <a:ext cx="1382629" cy="738664"/>
          </a:xfrm>
          <a:prstGeom prst="rect">
            <a:avLst/>
          </a:prstGeom>
          <a:noFill/>
          <a:ln>
            <a:solidFill>
              <a:schemeClr val="bg1">
                <a:lumMod val="50000"/>
              </a:schemeClr>
            </a:solidFill>
          </a:ln>
        </p:spPr>
        <p:txBody>
          <a:bodyPr wrap="square" rtlCol="0">
            <a:spAutoFit/>
          </a:bodyPr>
          <a:lstStyle/>
          <a:p>
            <a:pPr algn="ctr"/>
            <a:r>
              <a:rPr lang="en-IN" sz="1400" dirty="0"/>
              <a:t>React to posts and create your own emoji</a:t>
            </a:r>
          </a:p>
        </p:txBody>
      </p:sp>
      <p:sp>
        <p:nvSpPr>
          <p:cNvPr id="38" name="Arrow: Pentagon 37">
            <a:extLst>
              <a:ext uri="{FF2B5EF4-FFF2-40B4-BE49-F238E27FC236}">
                <a16:creationId xmlns:a16="http://schemas.microsoft.com/office/drawing/2014/main" id="{1D217654-E23A-BE16-BF4F-2370C64CDFEE}"/>
              </a:ext>
            </a:extLst>
          </p:cNvPr>
          <p:cNvSpPr/>
          <p:nvPr/>
        </p:nvSpPr>
        <p:spPr>
          <a:xfrm>
            <a:off x="7056178" y="544285"/>
            <a:ext cx="3394107" cy="272143"/>
          </a:xfrm>
          <a:prstGeom prst="homePlate">
            <a:avLst/>
          </a:prstGeom>
          <a:solidFill>
            <a:schemeClr val="bg2">
              <a:lumMod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3. Account Settings/Notification Centre</a:t>
            </a:r>
          </a:p>
        </p:txBody>
      </p:sp>
      <p:pic>
        <p:nvPicPr>
          <p:cNvPr id="40" name="Picture 39">
            <a:extLst>
              <a:ext uri="{FF2B5EF4-FFF2-40B4-BE49-F238E27FC236}">
                <a16:creationId xmlns:a16="http://schemas.microsoft.com/office/drawing/2014/main" id="{1AD2234D-D87B-ED25-A994-64A58208E4A8}"/>
              </a:ext>
            </a:extLst>
          </p:cNvPr>
          <p:cNvPicPr>
            <a:picLocks noChangeAspect="1"/>
          </p:cNvPicPr>
          <p:nvPr/>
        </p:nvPicPr>
        <p:blipFill rotWithShape="1">
          <a:blip r:embed="rId14">
            <a:extLst>
              <a:ext uri="{28A0092B-C50C-407E-A947-70E740481C1C}">
                <a14:useLocalDpi xmlns:a14="http://schemas.microsoft.com/office/drawing/2010/main" val="0"/>
              </a:ext>
            </a:extLst>
          </a:blip>
          <a:srcRect t="5210" b="2409"/>
          <a:stretch/>
        </p:blipFill>
        <p:spPr>
          <a:xfrm>
            <a:off x="8400906" y="936168"/>
            <a:ext cx="993571" cy="2039713"/>
          </a:xfrm>
          <a:prstGeom prst="rect">
            <a:avLst/>
          </a:prstGeom>
        </p:spPr>
      </p:pic>
      <p:pic>
        <p:nvPicPr>
          <p:cNvPr id="42" name="Picture 41">
            <a:extLst>
              <a:ext uri="{FF2B5EF4-FFF2-40B4-BE49-F238E27FC236}">
                <a16:creationId xmlns:a16="http://schemas.microsoft.com/office/drawing/2014/main" id="{E0872227-7BF3-EE6D-7642-497CE883EA24}"/>
              </a:ext>
            </a:extLst>
          </p:cNvPr>
          <p:cNvPicPr>
            <a:picLocks noChangeAspect="1"/>
          </p:cNvPicPr>
          <p:nvPr/>
        </p:nvPicPr>
        <p:blipFill rotWithShape="1">
          <a:blip r:embed="rId15">
            <a:extLst>
              <a:ext uri="{28A0092B-C50C-407E-A947-70E740481C1C}">
                <a14:useLocalDpi xmlns:a14="http://schemas.microsoft.com/office/drawing/2010/main" val="0"/>
              </a:ext>
            </a:extLst>
          </a:blip>
          <a:srcRect t="6395" b="3822"/>
          <a:stretch/>
        </p:blipFill>
        <p:spPr>
          <a:xfrm>
            <a:off x="9601199" y="936168"/>
            <a:ext cx="1022321" cy="2039713"/>
          </a:xfrm>
          <a:prstGeom prst="rect">
            <a:avLst/>
          </a:prstGeom>
        </p:spPr>
      </p:pic>
      <p:pic>
        <p:nvPicPr>
          <p:cNvPr id="44" name="Picture 43">
            <a:extLst>
              <a:ext uri="{FF2B5EF4-FFF2-40B4-BE49-F238E27FC236}">
                <a16:creationId xmlns:a16="http://schemas.microsoft.com/office/drawing/2014/main" id="{C8CE7888-B5D2-E206-1615-5F1EF632A2E8}"/>
              </a:ext>
            </a:extLst>
          </p:cNvPr>
          <p:cNvPicPr>
            <a:picLocks noChangeAspect="1"/>
          </p:cNvPicPr>
          <p:nvPr/>
        </p:nvPicPr>
        <p:blipFill rotWithShape="1">
          <a:blip r:embed="rId16">
            <a:extLst>
              <a:ext uri="{28A0092B-C50C-407E-A947-70E740481C1C}">
                <a14:useLocalDpi xmlns:a14="http://schemas.microsoft.com/office/drawing/2010/main" val="0"/>
              </a:ext>
            </a:extLst>
          </a:blip>
          <a:srcRect t="4568" b="2849"/>
          <a:stretch/>
        </p:blipFill>
        <p:spPr>
          <a:xfrm>
            <a:off x="10855812" y="936168"/>
            <a:ext cx="991397" cy="2039713"/>
          </a:xfrm>
          <a:prstGeom prst="rect">
            <a:avLst/>
          </a:prstGeom>
        </p:spPr>
      </p:pic>
      <p:pic>
        <p:nvPicPr>
          <p:cNvPr id="48" name="Picture 2">
            <a:extLst>
              <a:ext uri="{FF2B5EF4-FFF2-40B4-BE49-F238E27FC236}">
                <a16:creationId xmlns:a16="http://schemas.microsoft.com/office/drawing/2014/main" id="{60931CFE-A99E-9173-3E3D-1265ED951CF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36721" b="35375"/>
          <a:stretch/>
        </p:blipFill>
        <p:spPr bwMode="auto">
          <a:xfrm>
            <a:off x="10938439" y="3279929"/>
            <a:ext cx="1068451" cy="29814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597348C6-59B2-B266-7000-3DE2AB591647}"/>
              </a:ext>
            </a:extLst>
          </p:cNvPr>
          <p:cNvSpPr txBox="1"/>
          <p:nvPr/>
        </p:nvSpPr>
        <p:spPr>
          <a:xfrm>
            <a:off x="9579359" y="3246652"/>
            <a:ext cx="1495245" cy="338554"/>
          </a:xfrm>
          <a:prstGeom prst="rect">
            <a:avLst/>
          </a:prstGeom>
          <a:noFill/>
        </p:spPr>
        <p:txBody>
          <a:bodyPr wrap="square" rtlCol="0">
            <a:spAutoFit/>
          </a:bodyPr>
          <a:lstStyle/>
          <a:p>
            <a:pPr algn="ctr"/>
            <a:r>
              <a:rPr lang="en-IN" sz="1600" b="1" dirty="0"/>
              <a:t>Experiencing</a:t>
            </a:r>
          </a:p>
        </p:txBody>
      </p:sp>
      <p:sp>
        <p:nvSpPr>
          <p:cNvPr id="53" name="TextBox 52">
            <a:extLst>
              <a:ext uri="{FF2B5EF4-FFF2-40B4-BE49-F238E27FC236}">
                <a16:creationId xmlns:a16="http://schemas.microsoft.com/office/drawing/2014/main" id="{41EE97ED-B673-9099-6D73-FFA3163A4A2B}"/>
              </a:ext>
            </a:extLst>
          </p:cNvPr>
          <p:cNvSpPr txBox="1"/>
          <p:nvPr/>
        </p:nvSpPr>
        <p:spPr>
          <a:xfrm>
            <a:off x="9808976" y="3886498"/>
            <a:ext cx="2187599" cy="1200329"/>
          </a:xfrm>
          <a:prstGeom prst="rect">
            <a:avLst/>
          </a:prstGeom>
          <a:noFill/>
          <a:ln>
            <a:solidFill>
              <a:schemeClr val="bg2">
                <a:lumMod val="50000"/>
              </a:schemeClr>
            </a:solidFill>
          </a:ln>
        </p:spPr>
        <p:txBody>
          <a:bodyPr wrap="square" rtlCol="0">
            <a:spAutoFit/>
          </a:bodyPr>
          <a:lstStyle/>
          <a:p>
            <a:pPr marL="285750" indent="-285750">
              <a:buFont typeface="Arial" panose="020B0604020202020204" pitchFamily="34" charset="0"/>
              <a:buChar char="•"/>
            </a:pPr>
            <a:r>
              <a:rPr lang="en-IN" sz="1200" dirty="0"/>
              <a:t>Easy and simple app to use</a:t>
            </a:r>
          </a:p>
          <a:p>
            <a:pPr marL="285750" indent="-285750">
              <a:buFont typeface="Arial" panose="020B0604020202020204" pitchFamily="34" charset="0"/>
              <a:buChar char="•"/>
            </a:pPr>
            <a:r>
              <a:rPr lang="en-IN" sz="1200" dirty="0"/>
              <a:t>No extra editing tools enabling a more realistic and authentic post</a:t>
            </a:r>
          </a:p>
          <a:p>
            <a:pPr marL="285750" indent="-285750">
              <a:buFont typeface="Arial" panose="020B0604020202020204" pitchFamily="34" charset="0"/>
              <a:buChar char="•"/>
            </a:pPr>
            <a:r>
              <a:rPr lang="en-IN" sz="1200" dirty="0"/>
              <a:t>Doesn’t demand constant attention</a:t>
            </a:r>
          </a:p>
        </p:txBody>
      </p:sp>
      <p:sp>
        <p:nvSpPr>
          <p:cNvPr id="54" name="TextBox 53">
            <a:extLst>
              <a:ext uri="{FF2B5EF4-FFF2-40B4-BE49-F238E27FC236}">
                <a16:creationId xmlns:a16="http://schemas.microsoft.com/office/drawing/2014/main" id="{289307D8-029B-17C9-35A6-B58432216ACC}"/>
              </a:ext>
            </a:extLst>
          </p:cNvPr>
          <p:cNvSpPr txBox="1"/>
          <p:nvPr/>
        </p:nvSpPr>
        <p:spPr>
          <a:xfrm>
            <a:off x="9808976" y="5319824"/>
            <a:ext cx="2187599" cy="1015663"/>
          </a:xfrm>
          <a:prstGeom prst="rect">
            <a:avLst/>
          </a:prstGeom>
          <a:noFill/>
          <a:ln>
            <a:solidFill>
              <a:schemeClr val="bg2">
                <a:lumMod val="50000"/>
              </a:schemeClr>
            </a:solidFill>
          </a:ln>
        </p:spPr>
        <p:txBody>
          <a:bodyPr wrap="square" rtlCol="0">
            <a:spAutoFit/>
          </a:bodyPr>
          <a:lstStyle/>
          <a:p>
            <a:pPr marL="285750" indent="-285750">
              <a:buFont typeface="Arial" panose="020B0604020202020204" pitchFamily="34" charset="0"/>
              <a:buChar char="•"/>
            </a:pPr>
            <a:r>
              <a:rPr lang="en-IN" sz="1200" dirty="0"/>
              <a:t>Positioned as an anti-social media app</a:t>
            </a:r>
          </a:p>
          <a:p>
            <a:pPr marL="285750" indent="-285750">
              <a:buFont typeface="Arial" panose="020B0604020202020204" pitchFamily="34" charset="0"/>
              <a:buChar char="•"/>
            </a:pPr>
            <a:r>
              <a:rPr lang="en-IN" sz="1200" dirty="0"/>
              <a:t>Random notification timing</a:t>
            </a:r>
          </a:p>
          <a:p>
            <a:pPr marL="285750" indent="-285750">
              <a:buFont typeface="Arial" panose="020B0604020202020204" pitchFamily="34" charset="0"/>
              <a:buChar char="•"/>
            </a:pPr>
            <a:r>
              <a:rPr lang="en-IN" sz="1200" dirty="0"/>
              <a:t>Boring app UI</a:t>
            </a:r>
          </a:p>
          <a:p>
            <a:pPr marL="285750" indent="-285750">
              <a:buFont typeface="Arial" panose="020B0604020202020204" pitchFamily="34" charset="0"/>
              <a:buChar char="•"/>
            </a:pPr>
            <a:r>
              <a:rPr lang="en-IN" sz="1200" dirty="0"/>
              <a:t>App has very niche usage</a:t>
            </a:r>
          </a:p>
        </p:txBody>
      </p:sp>
      <p:pic>
        <p:nvPicPr>
          <p:cNvPr id="4110" name="Picture 14" descr="Dislike ">
            <a:extLst>
              <a:ext uri="{FF2B5EF4-FFF2-40B4-BE49-F238E27FC236}">
                <a16:creationId xmlns:a16="http://schemas.microsoft.com/office/drawing/2014/main" id="{B2B09223-8EBD-0EB7-5408-2743E8EB422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33459" y="5174219"/>
            <a:ext cx="238467" cy="26124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Like ">
            <a:extLst>
              <a:ext uri="{FF2B5EF4-FFF2-40B4-BE49-F238E27FC236}">
                <a16:creationId xmlns:a16="http://schemas.microsoft.com/office/drawing/2014/main" id="{A882851B-5794-4729-C056-626062BC6B5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25419" y="3712598"/>
            <a:ext cx="238466" cy="26124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0E98BBFE-55EC-1D3D-7735-5C3C88F37B3D}"/>
              </a:ext>
            </a:extLst>
          </p:cNvPr>
          <p:cNvPicPr>
            <a:picLocks noChangeAspect="1"/>
          </p:cNvPicPr>
          <p:nvPr/>
        </p:nvPicPr>
        <p:blipFill rotWithShape="1">
          <a:blip r:embed="rId20">
            <a:extLst>
              <a:ext uri="{28A0092B-C50C-407E-A947-70E740481C1C}">
                <a14:useLocalDpi xmlns:a14="http://schemas.microsoft.com/office/drawing/2010/main" val="0"/>
              </a:ext>
            </a:extLst>
          </a:blip>
          <a:srcRect t="4288" b="2506"/>
          <a:stretch/>
        </p:blipFill>
        <p:spPr>
          <a:xfrm>
            <a:off x="8326288" y="3538004"/>
            <a:ext cx="1162883" cy="2408609"/>
          </a:xfrm>
          <a:prstGeom prst="rect">
            <a:avLst/>
          </a:prstGeom>
        </p:spPr>
      </p:pic>
      <p:pic>
        <p:nvPicPr>
          <p:cNvPr id="4099" name="Picture 4098">
            <a:extLst>
              <a:ext uri="{FF2B5EF4-FFF2-40B4-BE49-F238E27FC236}">
                <a16:creationId xmlns:a16="http://schemas.microsoft.com/office/drawing/2014/main" id="{643F7E19-E585-3022-B5F0-0A9A40CA790E}"/>
              </a:ext>
            </a:extLst>
          </p:cNvPr>
          <p:cNvPicPr>
            <a:picLocks noChangeAspect="1"/>
          </p:cNvPicPr>
          <p:nvPr/>
        </p:nvPicPr>
        <p:blipFill rotWithShape="1">
          <a:blip r:embed="rId21">
            <a:extLst>
              <a:ext uri="{28A0092B-C50C-407E-A947-70E740481C1C}">
                <a14:useLocalDpi xmlns:a14="http://schemas.microsoft.com/office/drawing/2010/main" val="0"/>
              </a:ext>
            </a:extLst>
          </a:blip>
          <a:srcRect t="4191"/>
          <a:stretch/>
        </p:blipFill>
        <p:spPr>
          <a:xfrm>
            <a:off x="7123115" y="3544659"/>
            <a:ext cx="1124965" cy="2395154"/>
          </a:xfrm>
          <a:prstGeom prst="rect">
            <a:avLst/>
          </a:prstGeom>
        </p:spPr>
      </p:pic>
      <p:sp>
        <p:nvSpPr>
          <p:cNvPr id="4101" name="TextBox 4100">
            <a:extLst>
              <a:ext uri="{FF2B5EF4-FFF2-40B4-BE49-F238E27FC236}">
                <a16:creationId xmlns:a16="http://schemas.microsoft.com/office/drawing/2014/main" id="{FEF9010E-DEE9-7A3D-5782-F88D5211B10F}"/>
              </a:ext>
            </a:extLst>
          </p:cNvPr>
          <p:cNvSpPr txBox="1"/>
          <p:nvPr/>
        </p:nvSpPr>
        <p:spPr>
          <a:xfrm>
            <a:off x="7294118" y="6082000"/>
            <a:ext cx="1907923" cy="307777"/>
          </a:xfrm>
          <a:prstGeom prst="rect">
            <a:avLst/>
          </a:prstGeom>
          <a:noFill/>
          <a:ln>
            <a:solidFill>
              <a:schemeClr val="bg1">
                <a:lumMod val="50000"/>
              </a:schemeClr>
            </a:solidFill>
          </a:ln>
        </p:spPr>
        <p:txBody>
          <a:bodyPr wrap="square" rtlCol="0">
            <a:spAutoFit/>
          </a:bodyPr>
          <a:lstStyle/>
          <a:p>
            <a:pPr algn="ctr"/>
            <a:r>
              <a:rPr lang="en-IN" sz="1400" dirty="0"/>
              <a:t>Deleting BeReal post</a:t>
            </a:r>
          </a:p>
        </p:txBody>
      </p:sp>
      <p:grpSp>
        <p:nvGrpSpPr>
          <p:cNvPr id="4122" name="Group 4121">
            <a:extLst>
              <a:ext uri="{FF2B5EF4-FFF2-40B4-BE49-F238E27FC236}">
                <a16:creationId xmlns:a16="http://schemas.microsoft.com/office/drawing/2014/main" id="{945B15CD-5616-9872-D352-D8676DA57ABF}"/>
              </a:ext>
            </a:extLst>
          </p:cNvPr>
          <p:cNvGrpSpPr/>
          <p:nvPr/>
        </p:nvGrpSpPr>
        <p:grpSpPr>
          <a:xfrm>
            <a:off x="0" y="0"/>
            <a:ext cx="12192000" cy="438539"/>
            <a:chOff x="0" y="0"/>
            <a:chExt cx="8584165" cy="438539"/>
          </a:xfrm>
        </p:grpSpPr>
        <p:sp>
          <p:nvSpPr>
            <p:cNvPr id="4123" name="Rectangle 4122">
              <a:extLst>
                <a:ext uri="{FF2B5EF4-FFF2-40B4-BE49-F238E27FC236}">
                  <a16:creationId xmlns:a16="http://schemas.microsoft.com/office/drawing/2014/main" id="{C7BA54C2-A500-1CE1-72E3-36B1B5D09642}"/>
                </a:ext>
              </a:extLst>
            </p:cNvPr>
            <p:cNvSpPr/>
            <p:nvPr/>
          </p:nvSpPr>
          <p:spPr>
            <a:xfrm>
              <a:off x="0"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Overview</a:t>
              </a:r>
            </a:p>
          </p:txBody>
        </p:sp>
        <p:sp>
          <p:nvSpPr>
            <p:cNvPr id="4124" name="Rectangle 4123">
              <a:extLst>
                <a:ext uri="{FF2B5EF4-FFF2-40B4-BE49-F238E27FC236}">
                  <a16:creationId xmlns:a16="http://schemas.microsoft.com/office/drawing/2014/main" id="{7FACE644-2443-D69D-88CA-5B61CA063DC3}"/>
                </a:ext>
              </a:extLst>
            </p:cNvPr>
            <p:cNvSpPr/>
            <p:nvPr/>
          </p:nvSpPr>
          <p:spPr>
            <a:xfrm>
              <a:off x="1716833"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Influencer Persona</a:t>
              </a:r>
            </a:p>
          </p:txBody>
        </p:sp>
        <p:sp>
          <p:nvSpPr>
            <p:cNvPr id="4125" name="Rectangle 4124">
              <a:extLst>
                <a:ext uri="{FF2B5EF4-FFF2-40B4-BE49-F238E27FC236}">
                  <a16:creationId xmlns:a16="http://schemas.microsoft.com/office/drawing/2014/main" id="{9055723B-A7CF-5BB3-CD0F-575DC137AB7F}"/>
                </a:ext>
              </a:extLst>
            </p:cNvPr>
            <p:cNvSpPr/>
            <p:nvPr/>
          </p:nvSpPr>
          <p:spPr>
            <a:xfrm>
              <a:off x="3433666" y="0"/>
              <a:ext cx="1716833" cy="43853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User Journey</a:t>
              </a:r>
            </a:p>
          </p:txBody>
        </p:sp>
        <p:sp>
          <p:nvSpPr>
            <p:cNvPr id="4126" name="Rectangle 4125">
              <a:extLst>
                <a:ext uri="{FF2B5EF4-FFF2-40B4-BE49-F238E27FC236}">
                  <a16:creationId xmlns:a16="http://schemas.microsoft.com/office/drawing/2014/main" id="{7C71D23E-C7D1-6293-84E6-E7D6FBCC9247}"/>
                </a:ext>
              </a:extLst>
            </p:cNvPr>
            <p:cNvSpPr/>
            <p:nvPr/>
          </p:nvSpPr>
          <p:spPr>
            <a:xfrm>
              <a:off x="5150499"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Feature Improvements</a:t>
              </a:r>
            </a:p>
          </p:txBody>
        </p:sp>
        <p:sp>
          <p:nvSpPr>
            <p:cNvPr id="4127" name="Rectangle 4126">
              <a:extLst>
                <a:ext uri="{FF2B5EF4-FFF2-40B4-BE49-F238E27FC236}">
                  <a16:creationId xmlns:a16="http://schemas.microsoft.com/office/drawing/2014/main" id="{F25734A7-6443-B62C-2B0F-699E3EE94030}"/>
                </a:ext>
              </a:extLst>
            </p:cNvPr>
            <p:cNvSpPr/>
            <p:nvPr/>
          </p:nvSpPr>
          <p:spPr>
            <a:xfrm>
              <a:off x="6867332"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Success Metrics</a:t>
              </a:r>
            </a:p>
          </p:txBody>
        </p:sp>
      </p:grpSp>
    </p:spTree>
    <p:extLst>
      <p:ext uri="{BB962C8B-B14F-4D97-AF65-F5344CB8AC3E}">
        <p14:creationId xmlns:p14="http://schemas.microsoft.com/office/powerpoint/2010/main" val="2765008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025BFD3-66E6-1DAD-EB6A-F6F183FDC8FE}"/>
              </a:ext>
            </a:extLst>
          </p:cNvPr>
          <p:cNvPicPr>
            <a:picLocks noChangeAspect="1"/>
          </p:cNvPicPr>
          <p:nvPr/>
        </p:nvPicPr>
        <p:blipFill rotWithShape="1">
          <a:blip r:embed="rId2">
            <a:extLst>
              <a:ext uri="{28A0092B-C50C-407E-A947-70E740481C1C}">
                <a14:useLocalDpi xmlns:a14="http://schemas.microsoft.com/office/drawing/2010/main" val="0"/>
              </a:ext>
            </a:extLst>
          </a:blip>
          <a:srcRect l="34516" r="24753"/>
          <a:stretch/>
        </p:blipFill>
        <p:spPr>
          <a:xfrm>
            <a:off x="187078" y="1130227"/>
            <a:ext cx="2305750" cy="4001717"/>
          </a:xfrm>
          <a:prstGeom prst="rect">
            <a:avLst/>
          </a:prstGeom>
        </p:spPr>
      </p:pic>
      <p:pic>
        <p:nvPicPr>
          <p:cNvPr id="13" name="Picture 12">
            <a:extLst>
              <a:ext uri="{FF2B5EF4-FFF2-40B4-BE49-F238E27FC236}">
                <a16:creationId xmlns:a16="http://schemas.microsoft.com/office/drawing/2014/main" id="{34D6F0B5-07DE-5981-2E9D-EE5B9EB15E22}"/>
              </a:ext>
            </a:extLst>
          </p:cNvPr>
          <p:cNvPicPr>
            <a:picLocks noChangeAspect="1"/>
          </p:cNvPicPr>
          <p:nvPr/>
        </p:nvPicPr>
        <p:blipFill rotWithShape="1">
          <a:blip r:embed="rId3">
            <a:extLst>
              <a:ext uri="{28A0092B-C50C-407E-A947-70E740481C1C}">
                <a14:useLocalDpi xmlns:a14="http://schemas.microsoft.com/office/drawing/2010/main" val="0"/>
              </a:ext>
            </a:extLst>
          </a:blip>
          <a:srcRect l="32047" t="1587" r="32383"/>
          <a:stretch/>
        </p:blipFill>
        <p:spPr>
          <a:xfrm>
            <a:off x="2852059" y="1130226"/>
            <a:ext cx="2024741" cy="4001717"/>
          </a:xfrm>
          <a:prstGeom prst="rect">
            <a:avLst/>
          </a:prstGeom>
        </p:spPr>
      </p:pic>
      <p:pic>
        <p:nvPicPr>
          <p:cNvPr id="15" name="Picture 14">
            <a:extLst>
              <a:ext uri="{FF2B5EF4-FFF2-40B4-BE49-F238E27FC236}">
                <a16:creationId xmlns:a16="http://schemas.microsoft.com/office/drawing/2014/main" id="{C282F6B6-D732-4B5C-ACEB-32DF9DF422AF}"/>
              </a:ext>
            </a:extLst>
          </p:cNvPr>
          <p:cNvPicPr>
            <a:picLocks noChangeAspect="1"/>
          </p:cNvPicPr>
          <p:nvPr/>
        </p:nvPicPr>
        <p:blipFill rotWithShape="1">
          <a:blip r:embed="rId4">
            <a:extLst>
              <a:ext uri="{28A0092B-C50C-407E-A947-70E740481C1C}">
                <a14:useLocalDpi xmlns:a14="http://schemas.microsoft.com/office/drawing/2010/main" val="0"/>
              </a:ext>
            </a:extLst>
          </a:blip>
          <a:srcRect l="36984" t="8096" r="33954" b="4286"/>
          <a:stretch/>
        </p:blipFill>
        <p:spPr>
          <a:xfrm>
            <a:off x="5275822" y="1151054"/>
            <a:ext cx="1858071" cy="5145720"/>
          </a:xfrm>
          <a:prstGeom prst="rect">
            <a:avLst/>
          </a:prstGeom>
        </p:spPr>
      </p:pic>
      <p:sp>
        <p:nvSpPr>
          <p:cNvPr id="16" name="Arrow: Pentagon 15">
            <a:extLst>
              <a:ext uri="{FF2B5EF4-FFF2-40B4-BE49-F238E27FC236}">
                <a16:creationId xmlns:a16="http://schemas.microsoft.com/office/drawing/2014/main" id="{740D95AC-4E21-6036-756E-0B7F1860D05A}"/>
              </a:ext>
            </a:extLst>
          </p:cNvPr>
          <p:cNvSpPr/>
          <p:nvPr/>
        </p:nvSpPr>
        <p:spPr>
          <a:xfrm>
            <a:off x="0" y="561226"/>
            <a:ext cx="3394107" cy="272143"/>
          </a:xfrm>
          <a:prstGeom prst="homePlate">
            <a:avLst/>
          </a:prstGeom>
          <a:solidFill>
            <a:schemeClr val="bg2">
              <a:lumMod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Feature #1: GIFy</a:t>
            </a:r>
          </a:p>
        </p:txBody>
      </p:sp>
      <p:sp>
        <p:nvSpPr>
          <p:cNvPr id="18" name="Arrow: Pentagon 17">
            <a:extLst>
              <a:ext uri="{FF2B5EF4-FFF2-40B4-BE49-F238E27FC236}">
                <a16:creationId xmlns:a16="http://schemas.microsoft.com/office/drawing/2014/main" id="{F38D597D-41DF-94E5-C159-D2D0A4C3FF90}"/>
              </a:ext>
            </a:extLst>
          </p:cNvPr>
          <p:cNvSpPr/>
          <p:nvPr/>
        </p:nvSpPr>
        <p:spPr>
          <a:xfrm>
            <a:off x="5275822" y="561226"/>
            <a:ext cx="3394107" cy="272143"/>
          </a:xfrm>
          <a:prstGeom prst="homePlate">
            <a:avLst/>
          </a:prstGeom>
          <a:solidFill>
            <a:schemeClr val="bg2">
              <a:lumMod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Feature #2: BeReal ‘Reals’</a:t>
            </a:r>
          </a:p>
        </p:txBody>
      </p:sp>
      <p:cxnSp>
        <p:nvCxnSpPr>
          <p:cNvPr id="34" name="Straight Arrow Connector 33">
            <a:extLst>
              <a:ext uri="{FF2B5EF4-FFF2-40B4-BE49-F238E27FC236}">
                <a16:creationId xmlns:a16="http://schemas.microsoft.com/office/drawing/2014/main" id="{EE043BFA-D927-98BF-1830-2DC3D6EC7414}"/>
              </a:ext>
            </a:extLst>
          </p:cNvPr>
          <p:cNvCxnSpPr/>
          <p:nvPr/>
        </p:nvCxnSpPr>
        <p:spPr>
          <a:xfrm>
            <a:off x="1872343" y="4680857"/>
            <a:ext cx="175260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745BF3F-BD2A-4F99-C36B-C898DDD18C6C}"/>
              </a:ext>
            </a:extLst>
          </p:cNvPr>
          <p:cNvSpPr txBox="1"/>
          <p:nvPr/>
        </p:nvSpPr>
        <p:spPr>
          <a:xfrm>
            <a:off x="187078" y="5359666"/>
            <a:ext cx="4689722" cy="954107"/>
          </a:xfrm>
          <a:prstGeom prst="rect">
            <a:avLst/>
          </a:prstGeom>
          <a:noFill/>
          <a:ln>
            <a:solidFill>
              <a:schemeClr val="bg1">
                <a:lumMod val="50000"/>
              </a:schemeClr>
            </a:solidFill>
          </a:ln>
        </p:spPr>
        <p:txBody>
          <a:bodyPr wrap="square" rtlCol="0">
            <a:spAutoFit/>
          </a:bodyPr>
          <a:lstStyle/>
          <a:p>
            <a:r>
              <a:rPr lang="en-IN" sz="1400" dirty="0"/>
              <a:t>Introducing </a:t>
            </a:r>
            <a:r>
              <a:rPr lang="en-IN" sz="1400" b="1" dirty="0"/>
              <a:t>GIFy</a:t>
            </a:r>
            <a:r>
              <a:rPr lang="en-IN" sz="1400" dirty="0"/>
              <a:t> feature to create GIF. The option is suggested to be introduced alongside the reaction emojis. Users on clicking would be able create their own </a:t>
            </a:r>
            <a:r>
              <a:rPr lang="en-IN" sz="1400" b="1" dirty="0"/>
              <a:t>5 sec GIFs </a:t>
            </a:r>
            <a:r>
              <a:rPr lang="en-IN" sz="1400" dirty="0"/>
              <a:t>where the front camera would capture the reaction.</a:t>
            </a:r>
          </a:p>
        </p:txBody>
      </p:sp>
      <p:cxnSp>
        <p:nvCxnSpPr>
          <p:cNvPr id="37" name="Straight Connector 36">
            <a:extLst>
              <a:ext uri="{FF2B5EF4-FFF2-40B4-BE49-F238E27FC236}">
                <a16:creationId xmlns:a16="http://schemas.microsoft.com/office/drawing/2014/main" id="{A6DB993C-E38A-A0BF-C130-A4A177FF6254}"/>
              </a:ext>
            </a:extLst>
          </p:cNvPr>
          <p:cNvCxnSpPr/>
          <p:nvPr/>
        </p:nvCxnSpPr>
        <p:spPr>
          <a:xfrm>
            <a:off x="5072743" y="561226"/>
            <a:ext cx="0" cy="6016022"/>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EF1DAD-6327-E236-2BEC-8D92874CD67E}"/>
              </a:ext>
            </a:extLst>
          </p:cNvPr>
          <p:cNvSpPr txBox="1"/>
          <p:nvPr/>
        </p:nvSpPr>
        <p:spPr>
          <a:xfrm>
            <a:off x="7234566" y="1331337"/>
            <a:ext cx="1741714" cy="3539430"/>
          </a:xfrm>
          <a:prstGeom prst="rect">
            <a:avLst/>
          </a:prstGeom>
          <a:noFill/>
          <a:ln>
            <a:solidFill>
              <a:schemeClr val="bg1">
                <a:lumMod val="50000"/>
              </a:schemeClr>
            </a:solidFill>
          </a:ln>
        </p:spPr>
        <p:txBody>
          <a:bodyPr wrap="square" rtlCol="0">
            <a:spAutoFit/>
          </a:bodyPr>
          <a:lstStyle/>
          <a:p>
            <a:r>
              <a:rPr lang="en-IN" sz="1400" dirty="0"/>
              <a:t>Since, the app’s motive is to capture candid moments, introducing </a:t>
            </a:r>
            <a:r>
              <a:rPr lang="en-IN" sz="1400" b="1" dirty="0"/>
              <a:t>Reals </a:t>
            </a:r>
            <a:r>
              <a:rPr lang="en-IN" sz="1400" dirty="0"/>
              <a:t>to capture videos of candid moments which users can share. The feature is suggested to be introduced alongside the already existing photo feature. The time count of the video would be visible on the top of the </a:t>
            </a:r>
            <a:r>
              <a:rPr lang="en-IN" sz="1400" i="1" dirty="0"/>
              <a:t>recording screen</a:t>
            </a:r>
            <a:r>
              <a:rPr lang="en-IN" sz="1400" dirty="0"/>
              <a:t>.</a:t>
            </a:r>
            <a:endParaRPr lang="en-IN" sz="1400" b="1" dirty="0"/>
          </a:p>
        </p:txBody>
      </p:sp>
      <p:cxnSp>
        <p:nvCxnSpPr>
          <p:cNvPr id="40" name="Connector: Elbow 39">
            <a:extLst>
              <a:ext uri="{FF2B5EF4-FFF2-40B4-BE49-F238E27FC236}">
                <a16:creationId xmlns:a16="http://schemas.microsoft.com/office/drawing/2014/main" id="{3C0BC27E-F0A1-EAAD-869F-D1141120E283}"/>
              </a:ext>
            </a:extLst>
          </p:cNvPr>
          <p:cNvCxnSpPr>
            <a:cxnSpLocks/>
            <a:endCxn id="38" idx="2"/>
          </p:cNvCxnSpPr>
          <p:nvPr/>
        </p:nvCxnSpPr>
        <p:spPr>
          <a:xfrm flipV="1">
            <a:off x="6352984" y="4870767"/>
            <a:ext cx="1752439" cy="735376"/>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2A55C9F-8DBC-3862-E9A6-E4971A3DD8DB}"/>
              </a:ext>
            </a:extLst>
          </p:cNvPr>
          <p:cNvCxnSpPr>
            <a:cxnSpLocks/>
          </p:cNvCxnSpPr>
          <p:nvPr/>
        </p:nvCxnSpPr>
        <p:spPr>
          <a:xfrm>
            <a:off x="9154886" y="561226"/>
            <a:ext cx="0" cy="6016022"/>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Arrow: Pentagon 18">
            <a:extLst>
              <a:ext uri="{FF2B5EF4-FFF2-40B4-BE49-F238E27FC236}">
                <a16:creationId xmlns:a16="http://schemas.microsoft.com/office/drawing/2014/main" id="{CB03BFB8-466A-D42C-1018-54C87BA3F113}"/>
              </a:ext>
            </a:extLst>
          </p:cNvPr>
          <p:cNvSpPr/>
          <p:nvPr/>
        </p:nvSpPr>
        <p:spPr>
          <a:xfrm>
            <a:off x="9347076" y="561225"/>
            <a:ext cx="2572779" cy="272143"/>
          </a:xfrm>
          <a:prstGeom prst="homePlate">
            <a:avLst/>
          </a:prstGeom>
          <a:solidFill>
            <a:schemeClr val="bg2">
              <a:lumMod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Other Recommendations</a:t>
            </a:r>
          </a:p>
        </p:txBody>
      </p:sp>
      <p:sp>
        <p:nvSpPr>
          <p:cNvPr id="21" name="TextBox 20">
            <a:extLst>
              <a:ext uri="{FF2B5EF4-FFF2-40B4-BE49-F238E27FC236}">
                <a16:creationId xmlns:a16="http://schemas.microsoft.com/office/drawing/2014/main" id="{369E8F44-2F5C-628E-B390-9C7F858423F8}"/>
              </a:ext>
            </a:extLst>
          </p:cNvPr>
          <p:cNvSpPr txBox="1"/>
          <p:nvPr/>
        </p:nvSpPr>
        <p:spPr>
          <a:xfrm>
            <a:off x="9359983" y="1151054"/>
            <a:ext cx="2592530" cy="2462213"/>
          </a:xfrm>
          <a:prstGeom prst="rect">
            <a:avLst/>
          </a:prstGeom>
          <a:noFill/>
          <a:ln>
            <a:solidFill>
              <a:schemeClr val="bg1">
                <a:lumMod val="50000"/>
              </a:schemeClr>
            </a:solidFill>
          </a:ln>
        </p:spPr>
        <p:txBody>
          <a:bodyPr wrap="square" rtlCol="0">
            <a:spAutoFit/>
          </a:bodyPr>
          <a:lstStyle/>
          <a:p>
            <a:pPr marL="285750" indent="-285750">
              <a:buFont typeface="Arial" panose="020B0604020202020204" pitchFamily="34" charset="0"/>
              <a:buChar char="•"/>
            </a:pPr>
            <a:r>
              <a:rPr lang="en-IN" sz="1400" dirty="0"/>
              <a:t>Increase the time limit to capture a photo to 3-5 minutes</a:t>
            </a:r>
          </a:p>
          <a:p>
            <a:pPr marL="285750" indent="-285750">
              <a:buFont typeface="Arial" panose="020B0604020202020204" pitchFamily="34" charset="0"/>
              <a:buChar char="•"/>
            </a:pPr>
            <a:r>
              <a:rPr lang="en-IN" sz="1400" dirty="0"/>
              <a:t>Keeping the captions above the post would drive interest and hence engagement</a:t>
            </a:r>
          </a:p>
          <a:p>
            <a:pPr marL="285750" indent="-285750">
              <a:buFont typeface="Arial" panose="020B0604020202020204" pitchFamily="34" charset="0"/>
              <a:buChar char="•"/>
            </a:pPr>
            <a:r>
              <a:rPr lang="en-IN" sz="1400" dirty="0"/>
              <a:t>Notification timings to be in discretion with user. The option is to be introduced in the notification centre of account settings</a:t>
            </a:r>
          </a:p>
        </p:txBody>
      </p:sp>
      <p:sp>
        <p:nvSpPr>
          <p:cNvPr id="22" name="TextBox 21">
            <a:extLst>
              <a:ext uri="{FF2B5EF4-FFF2-40B4-BE49-F238E27FC236}">
                <a16:creationId xmlns:a16="http://schemas.microsoft.com/office/drawing/2014/main" id="{29A028ED-B28C-8666-B143-4E2114479602}"/>
              </a:ext>
            </a:extLst>
          </p:cNvPr>
          <p:cNvSpPr txBox="1"/>
          <p:nvPr/>
        </p:nvSpPr>
        <p:spPr>
          <a:xfrm>
            <a:off x="9359983" y="3727194"/>
            <a:ext cx="2592530" cy="1384995"/>
          </a:xfrm>
          <a:prstGeom prst="rect">
            <a:avLst/>
          </a:prstGeom>
          <a:noFill/>
          <a:ln>
            <a:solidFill>
              <a:schemeClr val="bg1">
                <a:lumMod val="50000"/>
              </a:schemeClr>
            </a:solidFill>
          </a:ln>
        </p:spPr>
        <p:txBody>
          <a:bodyPr wrap="square" rtlCol="0">
            <a:spAutoFit/>
          </a:bodyPr>
          <a:lstStyle/>
          <a:p>
            <a:r>
              <a:rPr lang="en-IN" sz="1400" dirty="0"/>
              <a:t>The option of allowing users to post multiple times during the day is to be explored. </a:t>
            </a:r>
          </a:p>
          <a:p>
            <a:r>
              <a:rPr lang="en-IN" sz="1400" dirty="0"/>
              <a:t>On implementation, a higher rate of onboarding of users is expected to observed.</a:t>
            </a:r>
          </a:p>
        </p:txBody>
      </p:sp>
      <p:grpSp>
        <p:nvGrpSpPr>
          <p:cNvPr id="30" name="Group 29">
            <a:extLst>
              <a:ext uri="{FF2B5EF4-FFF2-40B4-BE49-F238E27FC236}">
                <a16:creationId xmlns:a16="http://schemas.microsoft.com/office/drawing/2014/main" id="{12A9A6E1-793B-07EC-F180-1242DD38409C}"/>
              </a:ext>
            </a:extLst>
          </p:cNvPr>
          <p:cNvGrpSpPr/>
          <p:nvPr/>
        </p:nvGrpSpPr>
        <p:grpSpPr>
          <a:xfrm>
            <a:off x="0" y="0"/>
            <a:ext cx="12192000" cy="438539"/>
            <a:chOff x="0" y="0"/>
            <a:chExt cx="8584165" cy="438539"/>
          </a:xfrm>
        </p:grpSpPr>
        <p:sp>
          <p:nvSpPr>
            <p:cNvPr id="31" name="Rectangle 30">
              <a:extLst>
                <a:ext uri="{FF2B5EF4-FFF2-40B4-BE49-F238E27FC236}">
                  <a16:creationId xmlns:a16="http://schemas.microsoft.com/office/drawing/2014/main" id="{7909DBB9-0C53-C4C6-C0B7-86DC2C73633F}"/>
                </a:ext>
              </a:extLst>
            </p:cNvPr>
            <p:cNvSpPr/>
            <p:nvPr/>
          </p:nvSpPr>
          <p:spPr>
            <a:xfrm>
              <a:off x="0"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Overview</a:t>
              </a:r>
            </a:p>
          </p:txBody>
        </p:sp>
        <p:sp>
          <p:nvSpPr>
            <p:cNvPr id="32" name="Rectangle 31">
              <a:extLst>
                <a:ext uri="{FF2B5EF4-FFF2-40B4-BE49-F238E27FC236}">
                  <a16:creationId xmlns:a16="http://schemas.microsoft.com/office/drawing/2014/main" id="{28FB9C53-E63F-3A25-1948-BBECE38C5983}"/>
                </a:ext>
              </a:extLst>
            </p:cNvPr>
            <p:cNvSpPr/>
            <p:nvPr/>
          </p:nvSpPr>
          <p:spPr>
            <a:xfrm>
              <a:off x="1716833"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Influencer Persona</a:t>
              </a:r>
            </a:p>
          </p:txBody>
        </p:sp>
        <p:sp>
          <p:nvSpPr>
            <p:cNvPr id="33" name="Rectangle 32">
              <a:extLst>
                <a:ext uri="{FF2B5EF4-FFF2-40B4-BE49-F238E27FC236}">
                  <a16:creationId xmlns:a16="http://schemas.microsoft.com/office/drawing/2014/main" id="{CE4B5F17-93BD-F08C-5905-CA32F45C70D0}"/>
                </a:ext>
              </a:extLst>
            </p:cNvPr>
            <p:cNvSpPr/>
            <p:nvPr/>
          </p:nvSpPr>
          <p:spPr>
            <a:xfrm>
              <a:off x="3433666"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User Journey</a:t>
              </a:r>
            </a:p>
          </p:txBody>
        </p:sp>
        <p:sp>
          <p:nvSpPr>
            <p:cNvPr id="36" name="Rectangle 35">
              <a:extLst>
                <a:ext uri="{FF2B5EF4-FFF2-40B4-BE49-F238E27FC236}">
                  <a16:creationId xmlns:a16="http://schemas.microsoft.com/office/drawing/2014/main" id="{49F938D6-8D3C-26A9-3667-8E2EBF88510D}"/>
                </a:ext>
              </a:extLst>
            </p:cNvPr>
            <p:cNvSpPr/>
            <p:nvPr/>
          </p:nvSpPr>
          <p:spPr>
            <a:xfrm>
              <a:off x="5150499" y="0"/>
              <a:ext cx="1716833" cy="43853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Feature Improvements</a:t>
              </a:r>
            </a:p>
          </p:txBody>
        </p:sp>
        <p:sp>
          <p:nvSpPr>
            <p:cNvPr id="39" name="Rectangle 38">
              <a:extLst>
                <a:ext uri="{FF2B5EF4-FFF2-40B4-BE49-F238E27FC236}">
                  <a16:creationId xmlns:a16="http://schemas.microsoft.com/office/drawing/2014/main" id="{7B165126-E659-236F-4D5E-F1E45E36F940}"/>
                </a:ext>
              </a:extLst>
            </p:cNvPr>
            <p:cNvSpPr/>
            <p:nvPr/>
          </p:nvSpPr>
          <p:spPr>
            <a:xfrm>
              <a:off x="6867332"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Success Metrics</a:t>
              </a:r>
            </a:p>
          </p:txBody>
        </p:sp>
      </p:grpSp>
    </p:spTree>
    <p:extLst>
      <p:ext uri="{BB962C8B-B14F-4D97-AF65-F5344CB8AC3E}">
        <p14:creationId xmlns:p14="http://schemas.microsoft.com/office/powerpoint/2010/main" val="126855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500AD96C-9531-EBF6-C039-5C32E4F5373C}"/>
              </a:ext>
            </a:extLst>
          </p:cNvPr>
          <p:cNvSpPr/>
          <p:nvPr/>
        </p:nvSpPr>
        <p:spPr>
          <a:xfrm>
            <a:off x="233265" y="544286"/>
            <a:ext cx="11765902" cy="38940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4B2EFBB6-BF9E-64FC-4C1A-26BCC83FA4E3}"/>
              </a:ext>
            </a:extLst>
          </p:cNvPr>
          <p:cNvGrpSpPr/>
          <p:nvPr/>
        </p:nvGrpSpPr>
        <p:grpSpPr>
          <a:xfrm>
            <a:off x="233265" y="4525347"/>
            <a:ext cx="11765902" cy="2218907"/>
            <a:chOff x="233265" y="4525347"/>
            <a:chExt cx="11765902" cy="2218907"/>
          </a:xfrm>
          <a:solidFill>
            <a:schemeClr val="bg1">
              <a:lumMod val="95000"/>
            </a:schemeClr>
          </a:solidFill>
        </p:grpSpPr>
        <p:sp>
          <p:nvSpPr>
            <p:cNvPr id="11" name="Rectangle 10">
              <a:extLst>
                <a:ext uri="{FF2B5EF4-FFF2-40B4-BE49-F238E27FC236}">
                  <a16:creationId xmlns:a16="http://schemas.microsoft.com/office/drawing/2014/main" id="{4DAA0FAF-65A8-0A97-0D0A-40354DCBD50F}"/>
                </a:ext>
              </a:extLst>
            </p:cNvPr>
            <p:cNvSpPr/>
            <p:nvPr/>
          </p:nvSpPr>
          <p:spPr>
            <a:xfrm>
              <a:off x="233265" y="4525347"/>
              <a:ext cx="11765902" cy="22189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a:extLst>
                <a:ext uri="{FF2B5EF4-FFF2-40B4-BE49-F238E27FC236}">
                  <a16:creationId xmlns:a16="http://schemas.microsoft.com/office/drawing/2014/main" id="{1D52526E-5D37-6572-1C24-F6236F8193A9}"/>
                </a:ext>
              </a:extLst>
            </p:cNvPr>
            <p:cNvSpPr txBox="1"/>
            <p:nvPr/>
          </p:nvSpPr>
          <p:spPr>
            <a:xfrm>
              <a:off x="2105606" y="5821414"/>
              <a:ext cx="3077699" cy="646331"/>
            </a:xfrm>
            <a:prstGeom prst="rect">
              <a:avLst/>
            </a:prstGeom>
            <a:grpFill/>
            <a:ln>
              <a:noFill/>
            </a:ln>
          </p:spPr>
          <p:txBody>
            <a:bodyPr wrap="square" rtlCol="0">
              <a:spAutoFit/>
            </a:bodyPr>
            <a:lstStyle/>
            <a:p>
              <a:pPr algn="ctr"/>
              <a:r>
                <a:rPr lang="en-IN" sz="1200" b="1" dirty="0"/>
                <a:t>CTRs of new feature</a:t>
              </a:r>
            </a:p>
            <a:p>
              <a:pPr algn="ctr"/>
              <a:r>
                <a:rPr lang="en-IN" sz="1200" dirty="0"/>
                <a:t>Daily/weekly tracking would enable tracking of user engagement with the features </a:t>
              </a:r>
            </a:p>
          </p:txBody>
        </p:sp>
        <p:sp>
          <p:nvSpPr>
            <p:cNvPr id="13" name="TextBox 12">
              <a:extLst>
                <a:ext uri="{FF2B5EF4-FFF2-40B4-BE49-F238E27FC236}">
                  <a16:creationId xmlns:a16="http://schemas.microsoft.com/office/drawing/2014/main" id="{93435525-35D1-3802-5E78-8D740473AD49}"/>
                </a:ext>
              </a:extLst>
            </p:cNvPr>
            <p:cNvSpPr txBox="1"/>
            <p:nvPr/>
          </p:nvSpPr>
          <p:spPr>
            <a:xfrm>
              <a:off x="3476205" y="4714798"/>
              <a:ext cx="2295333" cy="830997"/>
            </a:xfrm>
            <a:prstGeom prst="rect">
              <a:avLst/>
            </a:prstGeom>
            <a:grpFill/>
            <a:ln>
              <a:noFill/>
            </a:ln>
          </p:spPr>
          <p:txBody>
            <a:bodyPr wrap="square" rtlCol="0">
              <a:spAutoFit/>
            </a:bodyPr>
            <a:lstStyle/>
            <a:p>
              <a:pPr algn="ctr"/>
              <a:r>
                <a:rPr lang="en-IN" sz="1200" b="1" dirty="0"/>
                <a:t># of clicks/impressions</a:t>
              </a:r>
            </a:p>
            <a:p>
              <a:pPr algn="ctr"/>
              <a:r>
                <a:rPr lang="en-IN" sz="1200" dirty="0"/>
                <a:t>Daily/weekly tracking would enable tracking # of users accessing the feature</a:t>
              </a:r>
            </a:p>
          </p:txBody>
        </p:sp>
        <p:sp>
          <p:nvSpPr>
            <p:cNvPr id="14" name="TextBox 13">
              <a:extLst>
                <a:ext uri="{FF2B5EF4-FFF2-40B4-BE49-F238E27FC236}">
                  <a16:creationId xmlns:a16="http://schemas.microsoft.com/office/drawing/2014/main" id="{A7C10115-B005-A84C-7CCC-EC9ABD58411F}"/>
                </a:ext>
              </a:extLst>
            </p:cNvPr>
            <p:cNvSpPr txBox="1"/>
            <p:nvPr/>
          </p:nvSpPr>
          <p:spPr>
            <a:xfrm>
              <a:off x="347287" y="4715687"/>
              <a:ext cx="2295333" cy="830997"/>
            </a:xfrm>
            <a:prstGeom prst="rect">
              <a:avLst/>
            </a:prstGeom>
            <a:grpFill/>
            <a:ln>
              <a:noFill/>
            </a:ln>
          </p:spPr>
          <p:txBody>
            <a:bodyPr wrap="square" rtlCol="0">
              <a:spAutoFit/>
            </a:bodyPr>
            <a:lstStyle/>
            <a:p>
              <a:pPr algn="ctr"/>
              <a:r>
                <a:rPr lang="en-IN" sz="1200" b="1" dirty="0"/>
                <a:t>Average Duration Spent</a:t>
              </a:r>
            </a:p>
            <a:p>
              <a:pPr algn="ctr"/>
              <a:r>
                <a:rPr lang="en-IN" sz="1200" dirty="0"/>
                <a:t>Tracking time spent by user in the section will enable understand user likelihood of conversion</a:t>
              </a:r>
            </a:p>
          </p:txBody>
        </p:sp>
        <p:sp>
          <p:nvSpPr>
            <p:cNvPr id="15" name="TextBox 14">
              <a:extLst>
                <a:ext uri="{FF2B5EF4-FFF2-40B4-BE49-F238E27FC236}">
                  <a16:creationId xmlns:a16="http://schemas.microsoft.com/office/drawing/2014/main" id="{D22B6745-C5F1-C38B-F5D8-4216F4E15D98}"/>
                </a:ext>
              </a:extLst>
            </p:cNvPr>
            <p:cNvSpPr txBox="1"/>
            <p:nvPr/>
          </p:nvSpPr>
          <p:spPr>
            <a:xfrm>
              <a:off x="8972960" y="4714798"/>
              <a:ext cx="2295333" cy="1015663"/>
            </a:xfrm>
            <a:prstGeom prst="rect">
              <a:avLst/>
            </a:prstGeom>
            <a:grpFill/>
            <a:ln>
              <a:noFill/>
            </a:ln>
          </p:spPr>
          <p:txBody>
            <a:bodyPr wrap="square" rtlCol="0">
              <a:spAutoFit/>
            </a:bodyPr>
            <a:lstStyle/>
            <a:p>
              <a:pPr algn="ctr"/>
              <a:r>
                <a:rPr lang="en-IN" sz="1200" b="1" dirty="0"/>
                <a:t>Bounce Rate &amp; Retention Rate</a:t>
              </a:r>
            </a:p>
            <a:p>
              <a:pPr algn="ctr"/>
              <a:r>
                <a:rPr lang="en-IN" sz="1200" dirty="0"/>
                <a:t>Decrease in Bounce rate shows more engagement of customers and increase in the # of orders exhibits Retention</a:t>
              </a:r>
            </a:p>
          </p:txBody>
        </p:sp>
        <p:sp>
          <p:nvSpPr>
            <p:cNvPr id="16" name="TextBox 15">
              <a:extLst>
                <a:ext uri="{FF2B5EF4-FFF2-40B4-BE49-F238E27FC236}">
                  <a16:creationId xmlns:a16="http://schemas.microsoft.com/office/drawing/2014/main" id="{3FDD343E-8C25-6799-11E8-C425470D3E48}"/>
                </a:ext>
              </a:extLst>
            </p:cNvPr>
            <p:cNvSpPr txBox="1"/>
            <p:nvPr/>
          </p:nvSpPr>
          <p:spPr>
            <a:xfrm>
              <a:off x="6173227" y="4714798"/>
              <a:ext cx="2295333" cy="646331"/>
            </a:xfrm>
            <a:prstGeom prst="rect">
              <a:avLst/>
            </a:prstGeom>
            <a:grpFill/>
            <a:ln>
              <a:noFill/>
            </a:ln>
          </p:spPr>
          <p:txBody>
            <a:bodyPr wrap="square" rtlCol="0">
              <a:spAutoFit/>
            </a:bodyPr>
            <a:lstStyle/>
            <a:p>
              <a:pPr algn="ctr"/>
              <a:r>
                <a:rPr lang="en-IN" sz="1200" b="1" dirty="0"/>
                <a:t>Drop-off Rates</a:t>
              </a:r>
            </a:p>
            <a:p>
              <a:pPr algn="ctr"/>
              <a:r>
                <a:rPr lang="en-IN" sz="1200" dirty="0"/>
                <a:t>High Drop-off rates would show low interest in the feature</a:t>
              </a:r>
            </a:p>
          </p:txBody>
        </p:sp>
        <p:sp>
          <p:nvSpPr>
            <p:cNvPr id="17" name="TextBox 16">
              <a:extLst>
                <a:ext uri="{FF2B5EF4-FFF2-40B4-BE49-F238E27FC236}">
                  <a16:creationId xmlns:a16="http://schemas.microsoft.com/office/drawing/2014/main" id="{7D4ADBFC-F2D1-8BC3-68AB-59CC9B013796}"/>
                </a:ext>
              </a:extLst>
            </p:cNvPr>
            <p:cNvSpPr txBox="1"/>
            <p:nvPr/>
          </p:nvSpPr>
          <p:spPr>
            <a:xfrm>
              <a:off x="5999585" y="5829334"/>
              <a:ext cx="2633792" cy="646331"/>
            </a:xfrm>
            <a:prstGeom prst="rect">
              <a:avLst/>
            </a:prstGeom>
            <a:grpFill/>
            <a:ln>
              <a:noFill/>
            </a:ln>
          </p:spPr>
          <p:txBody>
            <a:bodyPr wrap="square" rtlCol="0">
              <a:spAutoFit/>
            </a:bodyPr>
            <a:lstStyle/>
            <a:p>
              <a:pPr algn="ctr"/>
              <a:r>
                <a:rPr lang="en-IN" sz="1200" b="1" dirty="0"/>
                <a:t>Increase in # of app downloads</a:t>
              </a:r>
            </a:p>
            <a:p>
              <a:pPr algn="ctr"/>
              <a:r>
                <a:rPr lang="en-IN" sz="1200" dirty="0"/>
                <a:t>Will show new Customer acquisitions post launch</a:t>
              </a:r>
            </a:p>
          </p:txBody>
        </p:sp>
      </p:grpSp>
      <p:grpSp>
        <p:nvGrpSpPr>
          <p:cNvPr id="18" name="Group 17">
            <a:extLst>
              <a:ext uri="{FF2B5EF4-FFF2-40B4-BE49-F238E27FC236}">
                <a16:creationId xmlns:a16="http://schemas.microsoft.com/office/drawing/2014/main" id="{89A69658-515D-18D5-D3E9-13D38031F2A2}"/>
              </a:ext>
            </a:extLst>
          </p:cNvPr>
          <p:cNvGrpSpPr/>
          <p:nvPr/>
        </p:nvGrpSpPr>
        <p:grpSpPr>
          <a:xfrm>
            <a:off x="304791" y="678706"/>
            <a:ext cx="11310254" cy="3506538"/>
            <a:chOff x="3260197" y="503557"/>
            <a:chExt cx="6275246" cy="3309750"/>
          </a:xfrm>
          <a:solidFill>
            <a:schemeClr val="bg1">
              <a:lumMod val="95000"/>
            </a:schemeClr>
          </a:solidFill>
        </p:grpSpPr>
        <p:sp>
          <p:nvSpPr>
            <p:cNvPr id="20" name="TextBox 19">
              <a:extLst>
                <a:ext uri="{FF2B5EF4-FFF2-40B4-BE49-F238E27FC236}">
                  <a16:creationId xmlns:a16="http://schemas.microsoft.com/office/drawing/2014/main" id="{0ED8D51E-D27A-555B-D06D-4CF677A6E158}"/>
                </a:ext>
              </a:extLst>
            </p:cNvPr>
            <p:cNvSpPr txBox="1"/>
            <p:nvPr/>
          </p:nvSpPr>
          <p:spPr>
            <a:xfrm>
              <a:off x="3493462" y="514842"/>
              <a:ext cx="550508" cy="290504"/>
            </a:xfrm>
            <a:prstGeom prst="rect">
              <a:avLst/>
            </a:prstGeom>
            <a:solidFill>
              <a:schemeClr val="bg1">
                <a:lumMod val="65000"/>
              </a:schemeClr>
            </a:solidFill>
          </p:spPr>
          <p:txBody>
            <a:bodyPr wrap="square" rtlCol="0">
              <a:spAutoFit/>
            </a:bodyPr>
            <a:lstStyle/>
            <a:p>
              <a:pPr algn="ctr"/>
              <a:r>
                <a:rPr lang="en-IN" sz="1400" b="1" dirty="0"/>
                <a:t>Indicators</a:t>
              </a:r>
            </a:p>
          </p:txBody>
        </p:sp>
        <p:sp>
          <p:nvSpPr>
            <p:cNvPr id="21" name="TextBox 20">
              <a:extLst>
                <a:ext uri="{FF2B5EF4-FFF2-40B4-BE49-F238E27FC236}">
                  <a16:creationId xmlns:a16="http://schemas.microsoft.com/office/drawing/2014/main" id="{A3F5A331-AD35-7B9C-4875-B9EDC4DDA3A0}"/>
                </a:ext>
              </a:extLst>
            </p:cNvPr>
            <p:cNvSpPr txBox="1"/>
            <p:nvPr/>
          </p:nvSpPr>
          <p:spPr>
            <a:xfrm>
              <a:off x="6353344" y="512945"/>
              <a:ext cx="1228531" cy="307777"/>
            </a:xfrm>
            <a:prstGeom prst="rect">
              <a:avLst/>
            </a:prstGeom>
            <a:solidFill>
              <a:schemeClr val="bg1">
                <a:lumMod val="65000"/>
              </a:schemeClr>
            </a:solidFill>
          </p:spPr>
          <p:txBody>
            <a:bodyPr wrap="square" rtlCol="0">
              <a:spAutoFit/>
            </a:bodyPr>
            <a:lstStyle/>
            <a:p>
              <a:pPr algn="ctr"/>
              <a:r>
                <a:rPr lang="en-IN" sz="1400" b="1" dirty="0"/>
                <a:t>Dimension</a:t>
              </a:r>
            </a:p>
          </p:txBody>
        </p:sp>
        <p:sp>
          <p:nvSpPr>
            <p:cNvPr id="22" name="TextBox 21">
              <a:extLst>
                <a:ext uri="{FF2B5EF4-FFF2-40B4-BE49-F238E27FC236}">
                  <a16:creationId xmlns:a16="http://schemas.microsoft.com/office/drawing/2014/main" id="{2718F7E6-602B-60AA-ACF1-6D341507F7C8}"/>
                </a:ext>
              </a:extLst>
            </p:cNvPr>
            <p:cNvSpPr txBox="1"/>
            <p:nvPr/>
          </p:nvSpPr>
          <p:spPr>
            <a:xfrm>
              <a:off x="8406022" y="503557"/>
              <a:ext cx="986665" cy="290504"/>
            </a:xfrm>
            <a:prstGeom prst="rect">
              <a:avLst/>
            </a:prstGeom>
            <a:solidFill>
              <a:schemeClr val="bg1">
                <a:lumMod val="65000"/>
              </a:schemeClr>
            </a:solidFill>
          </p:spPr>
          <p:txBody>
            <a:bodyPr wrap="square" rtlCol="0">
              <a:spAutoFit/>
            </a:bodyPr>
            <a:lstStyle/>
            <a:p>
              <a:pPr algn="ctr"/>
              <a:r>
                <a:rPr lang="en-IN" sz="1400" b="1" dirty="0"/>
                <a:t>North Star Metric</a:t>
              </a:r>
            </a:p>
          </p:txBody>
        </p:sp>
        <p:sp>
          <p:nvSpPr>
            <p:cNvPr id="23" name="Rectangle: Rounded Corners 22">
              <a:extLst>
                <a:ext uri="{FF2B5EF4-FFF2-40B4-BE49-F238E27FC236}">
                  <a16:creationId xmlns:a16="http://schemas.microsoft.com/office/drawing/2014/main" id="{F768B8F6-1977-5871-56A3-A350C0EEAF8E}"/>
                </a:ext>
              </a:extLst>
            </p:cNvPr>
            <p:cNvSpPr/>
            <p:nvPr/>
          </p:nvSpPr>
          <p:spPr>
            <a:xfrm>
              <a:off x="3260198" y="1001962"/>
              <a:ext cx="1075066" cy="718049"/>
            </a:xfrm>
            <a:prstGeom prst="round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User Engagement: </a:t>
              </a:r>
              <a:r>
                <a:rPr lang="en-IN" sz="1400" dirty="0">
                  <a:solidFill>
                    <a:schemeClr val="tx1"/>
                  </a:solidFill>
                </a:rPr>
                <a:t>Reactions, Comments &amp; Shares</a:t>
              </a:r>
            </a:p>
          </p:txBody>
        </p:sp>
        <p:sp>
          <p:nvSpPr>
            <p:cNvPr id="28" name="Rectangle: Rounded Corners 27">
              <a:extLst>
                <a:ext uri="{FF2B5EF4-FFF2-40B4-BE49-F238E27FC236}">
                  <a16:creationId xmlns:a16="http://schemas.microsoft.com/office/drawing/2014/main" id="{D7A68416-E6E8-50F8-6452-9038955509D2}"/>
                </a:ext>
              </a:extLst>
            </p:cNvPr>
            <p:cNvSpPr/>
            <p:nvPr/>
          </p:nvSpPr>
          <p:spPr>
            <a:xfrm>
              <a:off x="3260200" y="2060711"/>
              <a:ext cx="1075065" cy="717762"/>
            </a:xfrm>
            <a:prstGeom prst="round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App Reach: </a:t>
              </a:r>
              <a:r>
                <a:rPr lang="en-IN" sz="1400" dirty="0">
                  <a:solidFill>
                    <a:schemeClr val="tx1"/>
                  </a:solidFill>
                </a:rPr>
                <a:t>new user onboarding, existing user retention</a:t>
              </a:r>
            </a:p>
          </p:txBody>
        </p:sp>
        <p:sp>
          <p:nvSpPr>
            <p:cNvPr id="29" name="Rectangle: Rounded Corners 28">
              <a:extLst>
                <a:ext uri="{FF2B5EF4-FFF2-40B4-BE49-F238E27FC236}">
                  <a16:creationId xmlns:a16="http://schemas.microsoft.com/office/drawing/2014/main" id="{2F7C9752-3D3C-7E71-3655-1D8EB3E505FB}"/>
                </a:ext>
              </a:extLst>
            </p:cNvPr>
            <p:cNvSpPr/>
            <p:nvPr/>
          </p:nvSpPr>
          <p:spPr>
            <a:xfrm>
              <a:off x="3260197" y="3277285"/>
              <a:ext cx="1075066" cy="531845"/>
            </a:xfrm>
            <a:prstGeom prst="round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Usage Engagement Frequency</a:t>
              </a:r>
              <a:r>
                <a:rPr lang="en-IN" sz="1400" dirty="0">
                  <a:solidFill>
                    <a:schemeClr val="tx1"/>
                  </a:solidFill>
                </a:rPr>
                <a:t>   </a:t>
              </a:r>
            </a:p>
          </p:txBody>
        </p:sp>
        <p:sp>
          <p:nvSpPr>
            <p:cNvPr id="31" name="Rectangle 30">
              <a:extLst>
                <a:ext uri="{FF2B5EF4-FFF2-40B4-BE49-F238E27FC236}">
                  <a16:creationId xmlns:a16="http://schemas.microsoft.com/office/drawing/2014/main" id="{A9B01FD7-B494-3D9A-E55D-FCB0B965141B}"/>
                </a:ext>
              </a:extLst>
            </p:cNvPr>
            <p:cNvSpPr/>
            <p:nvPr/>
          </p:nvSpPr>
          <p:spPr>
            <a:xfrm>
              <a:off x="6491751" y="1086388"/>
              <a:ext cx="951723" cy="540557"/>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Breadth</a:t>
              </a:r>
            </a:p>
          </p:txBody>
        </p:sp>
        <p:sp>
          <p:nvSpPr>
            <p:cNvPr id="32" name="Rectangle 31">
              <a:extLst>
                <a:ext uri="{FF2B5EF4-FFF2-40B4-BE49-F238E27FC236}">
                  <a16:creationId xmlns:a16="http://schemas.microsoft.com/office/drawing/2014/main" id="{24295256-E121-3153-26F3-3B494338EE44}"/>
                </a:ext>
              </a:extLst>
            </p:cNvPr>
            <p:cNvSpPr/>
            <p:nvPr/>
          </p:nvSpPr>
          <p:spPr>
            <a:xfrm>
              <a:off x="6480529" y="2147614"/>
              <a:ext cx="951723" cy="540557"/>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Depth</a:t>
              </a:r>
            </a:p>
          </p:txBody>
        </p:sp>
        <p:sp>
          <p:nvSpPr>
            <p:cNvPr id="33" name="Rectangle 32">
              <a:extLst>
                <a:ext uri="{FF2B5EF4-FFF2-40B4-BE49-F238E27FC236}">
                  <a16:creationId xmlns:a16="http://schemas.microsoft.com/office/drawing/2014/main" id="{97D81234-AB09-87EC-DC38-585801749452}"/>
                </a:ext>
              </a:extLst>
            </p:cNvPr>
            <p:cNvSpPr/>
            <p:nvPr/>
          </p:nvSpPr>
          <p:spPr>
            <a:xfrm>
              <a:off x="6491749" y="3272750"/>
              <a:ext cx="951723" cy="540557"/>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Frequency</a:t>
              </a:r>
            </a:p>
          </p:txBody>
        </p:sp>
        <p:sp>
          <p:nvSpPr>
            <p:cNvPr id="43" name="Oval 42">
              <a:extLst>
                <a:ext uri="{FF2B5EF4-FFF2-40B4-BE49-F238E27FC236}">
                  <a16:creationId xmlns:a16="http://schemas.microsoft.com/office/drawing/2014/main" id="{F80B950D-F71F-260E-05E9-C4C097DDDC08}"/>
                </a:ext>
              </a:extLst>
            </p:cNvPr>
            <p:cNvSpPr/>
            <p:nvPr/>
          </p:nvSpPr>
          <p:spPr>
            <a:xfrm>
              <a:off x="8456074" y="1578329"/>
              <a:ext cx="1079369" cy="1713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Number of users reacting and posting on the BeReal app </a:t>
              </a:r>
              <a:endParaRPr lang="en-IN" sz="1400" dirty="0">
                <a:solidFill>
                  <a:schemeClr val="tx1"/>
                </a:solidFill>
              </a:endParaRPr>
            </a:p>
          </p:txBody>
        </p:sp>
        <p:cxnSp>
          <p:nvCxnSpPr>
            <p:cNvPr id="44" name="Straight Arrow Connector 43">
              <a:extLst>
                <a:ext uri="{FF2B5EF4-FFF2-40B4-BE49-F238E27FC236}">
                  <a16:creationId xmlns:a16="http://schemas.microsoft.com/office/drawing/2014/main" id="{5152B74A-3A63-5E3A-F6F6-05DFB4EBDB6D}"/>
                </a:ext>
              </a:extLst>
            </p:cNvPr>
            <p:cNvCxnSpPr>
              <a:cxnSpLocks/>
              <a:stCxn id="31" idx="3"/>
            </p:cNvCxnSpPr>
            <p:nvPr/>
          </p:nvCxnSpPr>
          <p:spPr>
            <a:xfrm>
              <a:off x="7443474" y="1356667"/>
              <a:ext cx="1113544" cy="535943"/>
            </a:xfrm>
            <a:prstGeom prst="straightConnector1">
              <a:avLst/>
            </a:prstGeom>
            <a:grp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D7D33B0-B369-C7F8-A65F-D86DBAF99589}"/>
                </a:ext>
              </a:extLst>
            </p:cNvPr>
            <p:cNvCxnSpPr>
              <a:cxnSpLocks/>
              <a:stCxn id="32" idx="3"/>
              <a:endCxn id="43" idx="2"/>
            </p:cNvCxnSpPr>
            <p:nvPr/>
          </p:nvCxnSpPr>
          <p:spPr>
            <a:xfrm>
              <a:off x="7432252" y="2417893"/>
              <a:ext cx="1023822" cy="17063"/>
            </a:xfrm>
            <a:prstGeom prst="straightConnector1">
              <a:avLst/>
            </a:prstGeom>
            <a:grp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FFC7C51-8481-A3DC-66B7-DB8CDF73283E}"/>
                </a:ext>
              </a:extLst>
            </p:cNvPr>
            <p:cNvCxnSpPr>
              <a:cxnSpLocks/>
              <a:stCxn id="33" idx="3"/>
              <a:endCxn id="43" idx="3"/>
            </p:cNvCxnSpPr>
            <p:nvPr/>
          </p:nvCxnSpPr>
          <p:spPr>
            <a:xfrm flipV="1">
              <a:off x="7443472" y="3040682"/>
              <a:ext cx="1170672" cy="502347"/>
            </a:xfrm>
            <a:prstGeom prst="straightConnector1">
              <a:avLst/>
            </a:prstGeom>
            <a:grp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E005664D-A840-8502-239B-752D17F5DE68}"/>
              </a:ext>
            </a:extLst>
          </p:cNvPr>
          <p:cNvSpPr txBox="1"/>
          <p:nvPr/>
        </p:nvSpPr>
        <p:spPr>
          <a:xfrm>
            <a:off x="3623537" y="690662"/>
            <a:ext cx="992214" cy="307777"/>
          </a:xfrm>
          <a:prstGeom prst="rect">
            <a:avLst/>
          </a:prstGeom>
          <a:solidFill>
            <a:schemeClr val="bg1">
              <a:lumMod val="65000"/>
            </a:schemeClr>
          </a:solidFill>
        </p:spPr>
        <p:txBody>
          <a:bodyPr wrap="square" rtlCol="0">
            <a:spAutoFit/>
          </a:bodyPr>
          <a:lstStyle/>
          <a:p>
            <a:pPr algn="ctr"/>
            <a:r>
              <a:rPr lang="en-IN" sz="1400" b="1" dirty="0"/>
              <a:t>KPI</a:t>
            </a:r>
          </a:p>
        </p:txBody>
      </p:sp>
      <p:sp>
        <p:nvSpPr>
          <p:cNvPr id="51" name="Rectangle 50">
            <a:extLst>
              <a:ext uri="{FF2B5EF4-FFF2-40B4-BE49-F238E27FC236}">
                <a16:creationId xmlns:a16="http://schemas.microsoft.com/office/drawing/2014/main" id="{AECCCA10-EE95-8D7D-1015-5EC6430F76ED}"/>
              </a:ext>
            </a:extLst>
          </p:cNvPr>
          <p:cNvSpPr/>
          <p:nvPr/>
        </p:nvSpPr>
        <p:spPr>
          <a:xfrm>
            <a:off x="3064030" y="1187890"/>
            <a:ext cx="2019599" cy="790484"/>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Applause Rate, Average Engagement Rate, Amplification Rate</a:t>
            </a:r>
          </a:p>
        </p:txBody>
      </p:sp>
      <p:sp>
        <p:nvSpPr>
          <p:cNvPr id="53" name="Rectangle 52">
            <a:extLst>
              <a:ext uri="{FF2B5EF4-FFF2-40B4-BE49-F238E27FC236}">
                <a16:creationId xmlns:a16="http://schemas.microsoft.com/office/drawing/2014/main" id="{5AA4420A-D647-63F7-8BA8-6759ACFA2473}"/>
              </a:ext>
            </a:extLst>
          </p:cNvPr>
          <p:cNvSpPr/>
          <p:nvPr/>
        </p:nvSpPr>
        <p:spPr>
          <a:xfrm>
            <a:off x="3062725" y="2313285"/>
            <a:ext cx="2019599" cy="790484"/>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 of new users onboarded, # of active users, Churn rate</a:t>
            </a:r>
          </a:p>
        </p:txBody>
      </p:sp>
      <p:sp>
        <p:nvSpPr>
          <p:cNvPr id="54" name="Rectangle 53">
            <a:extLst>
              <a:ext uri="{FF2B5EF4-FFF2-40B4-BE49-F238E27FC236}">
                <a16:creationId xmlns:a16="http://schemas.microsoft.com/office/drawing/2014/main" id="{B1ED846D-0C7D-F8CD-1DD4-3FF0072A2E9D}"/>
              </a:ext>
            </a:extLst>
          </p:cNvPr>
          <p:cNvSpPr/>
          <p:nvPr/>
        </p:nvSpPr>
        <p:spPr>
          <a:xfrm>
            <a:off x="3062725" y="3506465"/>
            <a:ext cx="2019599" cy="790484"/>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Posts, Reactions, Comments per day or per week or per month</a:t>
            </a:r>
          </a:p>
        </p:txBody>
      </p:sp>
      <p:cxnSp>
        <p:nvCxnSpPr>
          <p:cNvPr id="65" name="Straight Arrow Connector 64">
            <a:extLst>
              <a:ext uri="{FF2B5EF4-FFF2-40B4-BE49-F238E27FC236}">
                <a16:creationId xmlns:a16="http://schemas.microsoft.com/office/drawing/2014/main" id="{13926EEA-724D-2D4A-4CEB-EF76595C68DC}"/>
              </a:ext>
            </a:extLst>
          </p:cNvPr>
          <p:cNvCxnSpPr>
            <a:stCxn id="23" idx="3"/>
            <a:endCxn id="51" idx="1"/>
          </p:cNvCxnSpPr>
          <p:nvPr/>
        </p:nvCxnSpPr>
        <p:spPr>
          <a:xfrm flipV="1">
            <a:off x="2242449" y="1583132"/>
            <a:ext cx="821581" cy="398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D0CB6A9-9056-13E6-78E5-BD1AFB274F1B}"/>
              </a:ext>
            </a:extLst>
          </p:cNvPr>
          <p:cNvCxnSpPr>
            <a:stCxn id="28" idx="3"/>
            <a:endCxn id="53" idx="1"/>
          </p:cNvCxnSpPr>
          <p:nvPr/>
        </p:nvCxnSpPr>
        <p:spPr>
          <a:xfrm flipV="1">
            <a:off x="2242450" y="2708527"/>
            <a:ext cx="820275" cy="13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C533862-BB25-0479-827F-79D33A482DBF}"/>
              </a:ext>
            </a:extLst>
          </p:cNvPr>
          <p:cNvCxnSpPr>
            <a:stCxn id="29" idx="3"/>
            <a:endCxn id="54" idx="1"/>
          </p:cNvCxnSpPr>
          <p:nvPr/>
        </p:nvCxnSpPr>
        <p:spPr>
          <a:xfrm>
            <a:off x="2242447" y="3899086"/>
            <a:ext cx="820278" cy="262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C3641EE-471F-4DB9-C2C2-05F51C80AA4E}"/>
              </a:ext>
            </a:extLst>
          </p:cNvPr>
          <p:cNvCxnSpPr>
            <a:stCxn id="51" idx="3"/>
            <a:endCxn id="31" idx="1"/>
          </p:cNvCxnSpPr>
          <p:nvPr/>
        </p:nvCxnSpPr>
        <p:spPr>
          <a:xfrm flipV="1">
            <a:off x="5083629" y="1582539"/>
            <a:ext cx="1045587" cy="59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013297D-29BC-6F9C-CDB5-8A237C476C5C}"/>
              </a:ext>
            </a:extLst>
          </p:cNvPr>
          <p:cNvCxnSpPr>
            <a:stCxn id="53" idx="3"/>
            <a:endCxn id="32" idx="1"/>
          </p:cNvCxnSpPr>
          <p:nvPr/>
        </p:nvCxnSpPr>
        <p:spPr>
          <a:xfrm flipV="1">
            <a:off x="5082324" y="2706863"/>
            <a:ext cx="1026665" cy="166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2FEE18F-1F36-0F20-97F1-92507361F54B}"/>
              </a:ext>
            </a:extLst>
          </p:cNvPr>
          <p:cNvCxnSpPr>
            <a:stCxn id="54" idx="3"/>
            <a:endCxn id="33" idx="1"/>
          </p:cNvCxnSpPr>
          <p:nvPr/>
        </p:nvCxnSpPr>
        <p:spPr>
          <a:xfrm flipV="1">
            <a:off x="5082324" y="3898896"/>
            <a:ext cx="1046888" cy="281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1E908C10-C3EB-A95B-30B3-6926A1C66065}"/>
              </a:ext>
            </a:extLst>
          </p:cNvPr>
          <p:cNvGrpSpPr/>
          <p:nvPr/>
        </p:nvGrpSpPr>
        <p:grpSpPr>
          <a:xfrm>
            <a:off x="0" y="0"/>
            <a:ext cx="12192000" cy="438539"/>
            <a:chOff x="0" y="0"/>
            <a:chExt cx="8584165" cy="438539"/>
          </a:xfrm>
        </p:grpSpPr>
        <p:sp>
          <p:nvSpPr>
            <p:cNvPr id="81" name="Rectangle 80">
              <a:extLst>
                <a:ext uri="{FF2B5EF4-FFF2-40B4-BE49-F238E27FC236}">
                  <a16:creationId xmlns:a16="http://schemas.microsoft.com/office/drawing/2014/main" id="{716D113C-5899-114A-B7E2-963EE35BE3A6}"/>
                </a:ext>
              </a:extLst>
            </p:cNvPr>
            <p:cNvSpPr/>
            <p:nvPr/>
          </p:nvSpPr>
          <p:spPr>
            <a:xfrm>
              <a:off x="0"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Overview</a:t>
              </a:r>
            </a:p>
          </p:txBody>
        </p:sp>
        <p:sp>
          <p:nvSpPr>
            <p:cNvPr id="82" name="Rectangle 81">
              <a:extLst>
                <a:ext uri="{FF2B5EF4-FFF2-40B4-BE49-F238E27FC236}">
                  <a16:creationId xmlns:a16="http://schemas.microsoft.com/office/drawing/2014/main" id="{BF18CC9D-2804-0A5F-C9BA-02F044A09251}"/>
                </a:ext>
              </a:extLst>
            </p:cNvPr>
            <p:cNvSpPr/>
            <p:nvPr/>
          </p:nvSpPr>
          <p:spPr>
            <a:xfrm>
              <a:off x="1716833"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Influencer Persona</a:t>
              </a:r>
            </a:p>
          </p:txBody>
        </p:sp>
        <p:sp>
          <p:nvSpPr>
            <p:cNvPr id="83" name="Rectangle 82">
              <a:extLst>
                <a:ext uri="{FF2B5EF4-FFF2-40B4-BE49-F238E27FC236}">
                  <a16:creationId xmlns:a16="http://schemas.microsoft.com/office/drawing/2014/main" id="{FE17405E-2BB0-E193-3279-764885DC4C06}"/>
                </a:ext>
              </a:extLst>
            </p:cNvPr>
            <p:cNvSpPr/>
            <p:nvPr/>
          </p:nvSpPr>
          <p:spPr>
            <a:xfrm>
              <a:off x="3433666"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User Journey</a:t>
              </a:r>
            </a:p>
          </p:txBody>
        </p:sp>
        <p:sp>
          <p:nvSpPr>
            <p:cNvPr id="84" name="Rectangle 83">
              <a:extLst>
                <a:ext uri="{FF2B5EF4-FFF2-40B4-BE49-F238E27FC236}">
                  <a16:creationId xmlns:a16="http://schemas.microsoft.com/office/drawing/2014/main" id="{BAEE7275-F199-DF4A-8D85-42F0C1AC1C05}"/>
                </a:ext>
              </a:extLst>
            </p:cNvPr>
            <p:cNvSpPr/>
            <p:nvPr/>
          </p:nvSpPr>
          <p:spPr>
            <a:xfrm>
              <a:off x="5150499"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Feature Improvements</a:t>
              </a:r>
            </a:p>
          </p:txBody>
        </p:sp>
        <p:sp>
          <p:nvSpPr>
            <p:cNvPr id="85" name="Rectangle 84">
              <a:extLst>
                <a:ext uri="{FF2B5EF4-FFF2-40B4-BE49-F238E27FC236}">
                  <a16:creationId xmlns:a16="http://schemas.microsoft.com/office/drawing/2014/main" id="{EC656EBA-DE38-D0D3-0F1C-25B270293AA5}"/>
                </a:ext>
              </a:extLst>
            </p:cNvPr>
            <p:cNvSpPr/>
            <p:nvPr/>
          </p:nvSpPr>
          <p:spPr>
            <a:xfrm>
              <a:off x="6867332" y="0"/>
              <a:ext cx="1716833" cy="43853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Success Metrics</a:t>
              </a:r>
            </a:p>
          </p:txBody>
        </p:sp>
      </p:grpSp>
    </p:spTree>
    <p:extLst>
      <p:ext uri="{BB962C8B-B14F-4D97-AF65-F5344CB8AC3E}">
        <p14:creationId xmlns:p14="http://schemas.microsoft.com/office/powerpoint/2010/main" val="142567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B1F00D-1E92-9555-C09E-DE1A2A525026}"/>
              </a:ext>
            </a:extLst>
          </p:cNvPr>
          <p:cNvGrpSpPr/>
          <p:nvPr/>
        </p:nvGrpSpPr>
        <p:grpSpPr>
          <a:xfrm>
            <a:off x="0" y="0"/>
            <a:ext cx="12192000" cy="438539"/>
            <a:chOff x="0" y="0"/>
            <a:chExt cx="12017831" cy="438539"/>
          </a:xfrm>
        </p:grpSpPr>
        <p:sp>
          <p:nvSpPr>
            <p:cNvPr id="3" name="Rectangle 2">
              <a:extLst>
                <a:ext uri="{FF2B5EF4-FFF2-40B4-BE49-F238E27FC236}">
                  <a16:creationId xmlns:a16="http://schemas.microsoft.com/office/drawing/2014/main" id="{0FED4457-56C0-56FA-4184-D9D5C94B166F}"/>
                </a:ext>
              </a:extLst>
            </p:cNvPr>
            <p:cNvSpPr/>
            <p:nvPr/>
          </p:nvSpPr>
          <p:spPr>
            <a:xfrm>
              <a:off x="0"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Overview</a:t>
              </a:r>
            </a:p>
          </p:txBody>
        </p:sp>
        <p:sp>
          <p:nvSpPr>
            <p:cNvPr id="4" name="Rectangle 3">
              <a:extLst>
                <a:ext uri="{FF2B5EF4-FFF2-40B4-BE49-F238E27FC236}">
                  <a16:creationId xmlns:a16="http://schemas.microsoft.com/office/drawing/2014/main" id="{96513C46-0C06-C710-4A0F-F8135E59A6A5}"/>
                </a:ext>
              </a:extLst>
            </p:cNvPr>
            <p:cNvSpPr/>
            <p:nvPr/>
          </p:nvSpPr>
          <p:spPr>
            <a:xfrm>
              <a:off x="1716833"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User Persona</a:t>
              </a:r>
            </a:p>
          </p:txBody>
        </p:sp>
        <p:sp>
          <p:nvSpPr>
            <p:cNvPr id="5" name="Rectangle 4">
              <a:extLst>
                <a:ext uri="{FF2B5EF4-FFF2-40B4-BE49-F238E27FC236}">
                  <a16:creationId xmlns:a16="http://schemas.microsoft.com/office/drawing/2014/main" id="{9683C9C3-5DED-385F-DEB3-F6484A44C25C}"/>
                </a:ext>
              </a:extLst>
            </p:cNvPr>
            <p:cNvSpPr/>
            <p:nvPr/>
          </p:nvSpPr>
          <p:spPr>
            <a:xfrm>
              <a:off x="3433666"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User Journey</a:t>
              </a:r>
            </a:p>
          </p:txBody>
        </p:sp>
        <p:sp>
          <p:nvSpPr>
            <p:cNvPr id="6" name="Rectangle 5">
              <a:extLst>
                <a:ext uri="{FF2B5EF4-FFF2-40B4-BE49-F238E27FC236}">
                  <a16:creationId xmlns:a16="http://schemas.microsoft.com/office/drawing/2014/main" id="{E1CB5FA3-085A-4D53-F3E3-47CD16ED94E3}"/>
                </a:ext>
              </a:extLst>
            </p:cNvPr>
            <p:cNvSpPr/>
            <p:nvPr/>
          </p:nvSpPr>
          <p:spPr>
            <a:xfrm>
              <a:off x="5150499"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7" name="Rectangle 6">
              <a:extLst>
                <a:ext uri="{FF2B5EF4-FFF2-40B4-BE49-F238E27FC236}">
                  <a16:creationId xmlns:a16="http://schemas.microsoft.com/office/drawing/2014/main" id="{3E64E1D9-4300-5336-EF2A-7646E3691C7C}"/>
                </a:ext>
              </a:extLst>
            </p:cNvPr>
            <p:cNvSpPr/>
            <p:nvPr/>
          </p:nvSpPr>
          <p:spPr>
            <a:xfrm>
              <a:off x="6867332"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8" name="Rectangle 7">
              <a:extLst>
                <a:ext uri="{FF2B5EF4-FFF2-40B4-BE49-F238E27FC236}">
                  <a16:creationId xmlns:a16="http://schemas.microsoft.com/office/drawing/2014/main" id="{3514439F-B0DF-4344-79B2-9907A0FCC743}"/>
                </a:ext>
              </a:extLst>
            </p:cNvPr>
            <p:cNvSpPr/>
            <p:nvPr/>
          </p:nvSpPr>
          <p:spPr>
            <a:xfrm>
              <a:off x="8584165"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9" name="Rectangle 8">
              <a:extLst>
                <a:ext uri="{FF2B5EF4-FFF2-40B4-BE49-F238E27FC236}">
                  <a16:creationId xmlns:a16="http://schemas.microsoft.com/office/drawing/2014/main" id="{9E1DB846-0398-BB10-D535-51313C2A4B9C}"/>
                </a:ext>
              </a:extLst>
            </p:cNvPr>
            <p:cNvSpPr/>
            <p:nvPr/>
          </p:nvSpPr>
          <p:spPr>
            <a:xfrm>
              <a:off x="10300998" y="0"/>
              <a:ext cx="1716833" cy="438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pic>
        <p:nvPicPr>
          <p:cNvPr id="11" name="Picture 10">
            <a:extLst>
              <a:ext uri="{FF2B5EF4-FFF2-40B4-BE49-F238E27FC236}">
                <a16:creationId xmlns:a16="http://schemas.microsoft.com/office/drawing/2014/main" id="{6025BFD3-66E6-1DAD-EB6A-F6F183FDC8FE}"/>
              </a:ext>
            </a:extLst>
          </p:cNvPr>
          <p:cNvPicPr>
            <a:picLocks noChangeAspect="1"/>
          </p:cNvPicPr>
          <p:nvPr/>
        </p:nvPicPr>
        <p:blipFill rotWithShape="1">
          <a:blip r:embed="rId2">
            <a:extLst>
              <a:ext uri="{28A0092B-C50C-407E-A947-70E740481C1C}">
                <a14:useLocalDpi xmlns:a14="http://schemas.microsoft.com/office/drawing/2010/main" val="0"/>
              </a:ext>
            </a:extLst>
          </a:blip>
          <a:srcRect l="34516" r="24753"/>
          <a:stretch/>
        </p:blipFill>
        <p:spPr>
          <a:xfrm>
            <a:off x="187078" y="1130227"/>
            <a:ext cx="2305750" cy="4001717"/>
          </a:xfrm>
          <a:prstGeom prst="rect">
            <a:avLst/>
          </a:prstGeom>
        </p:spPr>
      </p:pic>
      <p:pic>
        <p:nvPicPr>
          <p:cNvPr id="13" name="Picture 12">
            <a:extLst>
              <a:ext uri="{FF2B5EF4-FFF2-40B4-BE49-F238E27FC236}">
                <a16:creationId xmlns:a16="http://schemas.microsoft.com/office/drawing/2014/main" id="{34D6F0B5-07DE-5981-2E9D-EE5B9EB15E22}"/>
              </a:ext>
            </a:extLst>
          </p:cNvPr>
          <p:cNvPicPr>
            <a:picLocks noChangeAspect="1"/>
          </p:cNvPicPr>
          <p:nvPr/>
        </p:nvPicPr>
        <p:blipFill rotWithShape="1">
          <a:blip r:embed="rId3">
            <a:extLst>
              <a:ext uri="{28A0092B-C50C-407E-A947-70E740481C1C}">
                <a14:useLocalDpi xmlns:a14="http://schemas.microsoft.com/office/drawing/2010/main" val="0"/>
              </a:ext>
            </a:extLst>
          </a:blip>
          <a:srcRect l="32047" t="1587" r="32383"/>
          <a:stretch/>
        </p:blipFill>
        <p:spPr>
          <a:xfrm>
            <a:off x="2852059" y="1130226"/>
            <a:ext cx="2024741" cy="4001717"/>
          </a:xfrm>
          <a:prstGeom prst="rect">
            <a:avLst/>
          </a:prstGeom>
        </p:spPr>
      </p:pic>
      <p:pic>
        <p:nvPicPr>
          <p:cNvPr id="15" name="Picture 14">
            <a:extLst>
              <a:ext uri="{FF2B5EF4-FFF2-40B4-BE49-F238E27FC236}">
                <a16:creationId xmlns:a16="http://schemas.microsoft.com/office/drawing/2014/main" id="{C282F6B6-D732-4B5C-ACEB-32DF9DF422AF}"/>
              </a:ext>
            </a:extLst>
          </p:cNvPr>
          <p:cNvPicPr>
            <a:picLocks noChangeAspect="1"/>
          </p:cNvPicPr>
          <p:nvPr/>
        </p:nvPicPr>
        <p:blipFill rotWithShape="1">
          <a:blip r:embed="rId4">
            <a:extLst>
              <a:ext uri="{28A0092B-C50C-407E-A947-70E740481C1C}">
                <a14:useLocalDpi xmlns:a14="http://schemas.microsoft.com/office/drawing/2010/main" val="0"/>
              </a:ext>
            </a:extLst>
          </a:blip>
          <a:srcRect l="36984" t="8096" r="33954" b="4286"/>
          <a:stretch/>
        </p:blipFill>
        <p:spPr>
          <a:xfrm>
            <a:off x="5275822" y="1151054"/>
            <a:ext cx="1858071" cy="3960060"/>
          </a:xfrm>
          <a:prstGeom prst="rect">
            <a:avLst/>
          </a:prstGeom>
        </p:spPr>
      </p:pic>
      <p:sp>
        <p:nvSpPr>
          <p:cNvPr id="16" name="Arrow: Pentagon 15">
            <a:extLst>
              <a:ext uri="{FF2B5EF4-FFF2-40B4-BE49-F238E27FC236}">
                <a16:creationId xmlns:a16="http://schemas.microsoft.com/office/drawing/2014/main" id="{740D95AC-4E21-6036-756E-0B7F1860D05A}"/>
              </a:ext>
            </a:extLst>
          </p:cNvPr>
          <p:cNvSpPr/>
          <p:nvPr/>
        </p:nvSpPr>
        <p:spPr>
          <a:xfrm>
            <a:off x="0" y="561226"/>
            <a:ext cx="3394107" cy="272143"/>
          </a:xfrm>
          <a:prstGeom prst="homePlate">
            <a:avLst/>
          </a:prstGeom>
          <a:solidFill>
            <a:schemeClr val="bg2">
              <a:lumMod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Feature #1: GIFy</a:t>
            </a:r>
          </a:p>
        </p:txBody>
      </p:sp>
      <p:sp>
        <p:nvSpPr>
          <p:cNvPr id="18" name="Arrow: Pentagon 17">
            <a:extLst>
              <a:ext uri="{FF2B5EF4-FFF2-40B4-BE49-F238E27FC236}">
                <a16:creationId xmlns:a16="http://schemas.microsoft.com/office/drawing/2014/main" id="{F38D597D-41DF-94E5-C159-D2D0A4C3FF90}"/>
              </a:ext>
            </a:extLst>
          </p:cNvPr>
          <p:cNvSpPr/>
          <p:nvPr/>
        </p:nvSpPr>
        <p:spPr>
          <a:xfrm>
            <a:off x="5275822" y="561226"/>
            <a:ext cx="3394107" cy="272143"/>
          </a:xfrm>
          <a:prstGeom prst="homePlate">
            <a:avLst/>
          </a:prstGeom>
          <a:solidFill>
            <a:schemeClr val="bg2">
              <a:lumMod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Feature #2: BeReal Reals</a:t>
            </a:r>
          </a:p>
        </p:txBody>
      </p:sp>
      <p:cxnSp>
        <p:nvCxnSpPr>
          <p:cNvPr id="34" name="Straight Arrow Connector 33">
            <a:extLst>
              <a:ext uri="{FF2B5EF4-FFF2-40B4-BE49-F238E27FC236}">
                <a16:creationId xmlns:a16="http://schemas.microsoft.com/office/drawing/2014/main" id="{EE043BFA-D927-98BF-1830-2DC3D6EC7414}"/>
              </a:ext>
            </a:extLst>
          </p:cNvPr>
          <p:cNvCxnSpPr/>
          <p:nvPr/>
        </p:nvCxnSpPr>
        <p:spPr>
          <a:xfrm>
            <a:off x="1872343" y="4680857"/>
            <a:ext cx="175260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745BF3F-BD2A-4F99-C36B-C898DDD18C6C}"/>
              </a:ext>
            </a:extLst>
          </p:cNvPr>
          <p:cNvSpPr txBox="1"/>
          <p:nvPr/>
        </p:nvSpPr>
        <p:spPr>
          <a:xfrm>
            <a:off x="187078" y="5359666"/>
            <a:ext cx="4689722" cy="954107"/>
          </a:xfrm>
          <a:prstGeom prst="rect">
            <a:avLst/>
          </a:prstGeom>
          <a:noFill/>
          <a:ln>
            <a:solidFill>
              <a:schemeClr val="bg1">
                <a:lumMod val="50000"/>
              </a:schemeClr>
            </a:solidFill>
          </a:ln>
        </p:spPr>
        <p:txBody>
          <a:bodyPr wrap="square" rtlCol="0">
            <a:spAutoFit/>
          </a:bodyPr>
          <a:lstStyle/>
          <a:p>
            <a:r>
              <a:rPr lang="en-IN" sz="1400" dirty="0"/>
              <a:t>Introducing GIFy feature to create GIF. The option is suggested to be introduced alongside the reaction emojis. Users on clicking would be able create their own 5 sec GIFs where the front camera would capture the reaction.</a:t>
            </a:r>
          </a:p>
        </p:txBody>
      </p:sp>
      <p:cxnSp>
        <p:nvCxnSpPr>
          <p:cNvPr id="37" name="Straight Connector 36">
            <a:extLst>
              <a:ext uri="{FF2B5EF4-FFF2-40B4-BE49-F238E27FC236}">
                <a16:creationId xmlns:a16="http://schemas.microsoft.com/office/drawing/2014/main" id="{A6DB993C-E38A-A0BF-C130-A4A177FF6254}"/>
              </a:ext>
            </a:extLst>
          </p:cNvPr>
          <p:cNvCxnSpPr/>
          <p:nvPr/>
        </p:nvCxnSpPr>
        <p:spPr>
          <a:xfrm>
            <a:off x="5072743" y="561226"/>
            <a:ext cx="0" cy="60160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EF1DAD-6327-E236-2BEC-8D92874CD67E}"/>
              </a:ext>
            </a:extLst>
          </p:cNvPr>
          <p:cNvSpPr txBox="1"/>
          <p:nvPr/>
        </p:nvSpPr>
        <p:spPr>
          <a:xfrm>
            <a:off x="7234565" y="1331337"/>
            <a:ext cx="3585833" cy="1600438"/>
          </a:xfrm>
          <a:prstGeom prst="rect">
            <a:avLst/>
          </a:prstGeom>
          <a:noFill/>
          <a:ln>
            <a:solidFill>
              <a:schemeClr val="bg1">
                <a:lumMod val="50000"/>
              </a:schemeClr>
            </a:solidFill>
          </a:ln>
        </p:spPr>
        <p:txBody>
          <a:bodyPr wrap="square" rtlCol="0">
            <a:spAutoFit/>
          </a:bodyPr>
          <a:lstStyle/>
          <a:p>
            <a:r>
              <a:rPr lang="en-IN" sz="1400" dirty="0"/>
              <a:t>Since, the app’s motive is to capture candid moments, introducing </a:t>
            </a:r>
            <a:r>
              <a:rPr lang="en-IN" sz="1400" b="1" dirty="0"/>
              <a:t>Reals </a:t>
            </a:r>
            <a:r>
              <a:rPr lang="en-IN" sz="1400" dirty="0"/>
              <a:t>to capture videos of candid moments which users can share. The feature is suggested to be introduced alongside the already existing photo feature. The time count of the video would be visible on the top of the </a:t>
            </a:r>
            <a:r>
              <a:rPr lang="en-IN" sz="1400" i="1" dirty="0"/>
              <a:t>recording screen</a:t>
            </a:r>
            <a:r>
              <a:rPr lang="en-IN" sz="1400" dirty="0"/>
              <a:t>.</a:t>
            </a:r>
            <a:endParaRPr lang="en-IN" sz="1400" b="1" dirty="0"/>
          </a:p>
        </p:txBody>
      </p:sp>
      <p:cxnSp>
        <p:nvCxnSpPr>
          <p:cNvPr id="40" name="Connector: Elbow 39">
            <a:extLst>
              <a:ext uri="{FF2B5EF4-FFF2-40B4-BE49-F238E27FC236}">
                <a16:creationId xmlns:a16="http://schemas.microsoft.com/office/drawing/2014/main" id="{3C0BC27E-F0A1-EAAD-869F-D1141120E283}"/>
              </a:ext>
            </a:extLst>
          </p:cNvPr>
          <p:cNvCxnSpPr>
            <a:cxnSpLocks/>
            <a:endCxn id="38" idx="2"/>
          </p:cNvCxnSpPr>
          <p:nvPr/>
        </p:nvCxnSpPr>
        <p:spPr>
          <a:xfrm flipV="1">
            <a:off x="6411684" y="2931775"/>
            <a:ext cx="2615798" cy="1680936"/>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268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7934</TotalTime>
  <Words>1169</Words>
  <Application>Microsoft Office PowerPoint</Application>
  <PresentationFormat>Widescreen</PresentationFormat>
  <Paragraphs>164</Paragraphs>
  <Slides>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Abadi</vt:lpstr>
      <vt:lpstr>Arial</vt:lpstr>
      <vt:lpstr>Calibri</vt:lpstr>
      <vt:lpstr>Calibri Light</vt:lpstr>
      <vt:lpstr>cnnsans</vt:lpstr>
      <vt:lpstr>Office Theme</vt:lpstr>
      <vt:lpstr>1_Office Theme</vt:lpstr>
      <vt:lpstr>PRODUCT DECODE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Kajal Gupta</dc:creator>
  <cp:lastModifiedBy>Devesh Sinha</cp:lastModifiedBy>
  <cp:revision>16</cp:revision>
  <dcterms:created xsi:type="dcterms:W3CDTF">2022-12-02T08:41:08Z</dcterms:created>
  <dcterms:modified xsi:type="dcterms:W3CDTF">2022-12-09T15:38:49Z</dcterms:modified>
</cp:coreProperties>
</file>